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ore0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metadata/core-properties" Target="docProps/core0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07200" cy="990758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7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hteck 41"/>
          <p:cNvSpPr/>
          <p:nvPr/>
        </p:nvSpPr>
        <p:spPr>
          <a:xfrm>
            <a:off x="0" y="0"/>
            <a:ext cx="6807600" cy="99072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 lIns="90000" tIns="45000" rIns="90000" bIns="45000" anchor="ctr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PlaceHolder 1"/>
          <p:cNvSpPr>
            <a:spLocks noGrp="1"/>
          </p:cNvSpPr>
          <p:nvPr>
            <p:ph type="hdr"/>
          </p:nvPr>
        </p:nvSpPr>
        <p:spPr>
          <a:xfrm>
            <a:off x="-360" y="0"/>
            <a:ext cx="2949480" cy="4968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>
              <a:buNone/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dt" idx="22"/>
          </p:nvPr>
        </p:nvSpPr>
        <p:spPr>
          <a:xfrm>
            <a:off x="3855600" y="0"/>
            <a:ext cx="2949480" cy="4968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>
            <a:lvl1pPr marL="216000"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de-DE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marL="216000"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PlaceHolder 3"/>
          <p:cNvSpPr>
            <a:spLocks noGrp="1" noRot="1" noChangeAspect="1"/>
          </p:cNvSpPr>
          <p:nvPr>
            <p:ph type="sldImg"/>
          </p:nvPr>
        </p:nvSpPr>
        <p:spPr>
          <a:xfrm>
            <a:off x="1174320" y="1238400"/>
            <a:ext cx="4457880" cy="334296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txBody>
          <a:bodyPr lIns="90000" tIns="46800" rIns="90000" bIns="46800" anchor="ctr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move the slide</a:t>
            </a:r>
          </a:p>
        </p:txBody>
      </p:sp>
      <p:sp>
        <p:nvSpPr>
          <p:cNvPr id="46" name="PlaceHolder 4"/>
          <p:cNvSpPr>
            <a:spLocks noGrp="1"/>
          </p:cNvSpPr>
          <p:nvPr>
            <p:ph type="body"/>
          </p:nvPr>
        </p:nvSpPr>
        <p:spPr>
          <a:xfrm>
            <a:off x="680760" y="4766760"/>
            <a:ext cx="5445000" cy="39006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Click to edit the notes format</a:t>
            </a:r>
          </a:p>
        </p:txBody>
      </p:sp>
      <p:sp>
        <p:nvSpPr>
          <p:cNvPr id="47" name="PlaceHolder 5"/>
          <p:cNvSpPr>
            <a:spLocks noGrp="1"/>
          </p:cNvSpPr>
          <p:nvPr>
            <p:ph type="ftr" idx="23"/>
          </p:nvPr>
        </p:nvSpPr>
        <p:spPr>
          <a:xfrm>
            <a:off x="-360" y="9408600"/>
            <a:ext cx="2949480" cy="49716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>
              <a:buNone/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8" name="PlaceHolder 6"/>
          <p:cNvSpPr>
            <a:spLocks noGrp="1"/>
          </p:cNvSpPr>
          <p:nvPr>
            <p:ph type="sldNum" idx="24"/>
          </p:nvPr>
        </p:nvSpPr>
        <p:spPr>
          <a:xfrm>
            <a:off x="3855600" y="9408600"/>
            <a:ext cx="2949480" cy="49716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marL="216000"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de-DE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marL="216000"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4F4ED5A9-F467-49DF-9FE8-55818A9A9DEB}" type="slidenum">
              <a:rPr lang="de-DE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‹Nr.›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1"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4"/>
          <p:cNvSpPr/>
          <p:nvPr/>
        </p:nvSpPr>
        <p:spPr>
          <a:xfrm rot="16200000">
            <a:off x="-2636280" y="2909520"/>
            <a:ext cx="6585120" cy="1038960"/>
          </a:xfrm>
          <a:prstGeom prst="rect">
            <a:avLst/>
          </a:prstGeom>
          <a:noFill/>
          <a:ln w="12600">
            <a:solidFill>
              <a:srgbClr val="8080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sz="24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     Verbandsgemeinde Weißenthurm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" name="Grafik 7"/>
          <p:cNvPicPr/>
          <p:nvPr/>
        </p:nvPicPr>
        <p:blipFill>
          <a:blip r:embed="rId2"/>
          <a:stretch/>
        </p:blipFill>
        <p:spPr>
          <a:xfrm>
            <a:off x="187200" y="260280"/>
            <a:ext cx="844560" cy="64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body"/>
          </p:nvPr>
        </p:nvSpPr>
        <p:spPr>
          <a:xfrm>
            <a:off x="1258920" y="136080"/>
            <a:ext cx="7694640" cy="592956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>
              <a:spcBef>
                <a:spcPts val="7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Click to edit the outline text format</a:t>
            </a:r>
          </a:p>
          <a:p>
            <a:pPr marL="343080" lvl="1" indent="-34308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Second Outline Level</a:t>
            </a:r>
          </a:p>
          <a:p>
            <a:pPr marL="343080" lvl="2" indent="-34308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Third Outline Level</a:t>
            </a:r>
          </a:p>
          <a:p>
            <a:pPr marL="343080" lvl="3" indent="-34308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Fourth Outline Level</a:t>
            </a:r>
          </a:p>
          <a:p>
            <a:pPr marL="343080" lvl="4" indent="-34308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Fifth Outline Level</a:t>
            </a:r>
          </a:p>
          <a:p>
            <a:pPr marL="343080" lvl="5" indent="-34308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Sixth Outline Level</a:t>
            </a:r>
          </a:p>
          <a:p>
            <a:pPr marL="343080" lvl="6" indent="-34308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Seventh Outline Level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dt" idx="1"/>
          </p:nvPr>
        </p:nvSpPr>
        <p:spPr>
          <a:xfrm>
            <a:off x="1258560" y="6214680"/>
            <a:ext cx="1873080" cy="4762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>
          <a:xfrm>
            <a:off x="3276360" y="6214680"/>
            <a:ext cx="4321080" cy="4762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>
          <a:xfrm>
            <a:off x="7740360" y="6244920"/>
            <a:ext cx="1212840" cy="4762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de-DE" sz="1400" b="0" u="none" strike="noStrike">
                <a:solidFill>
                  <a:srgbClr val="808080"/>
                </a:solidFill>
                <a:effectLst/>
                <a:uFillTx/>
                <a:latin typeface="MetaPlu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91DF641C-C77F-4ECF-963A-D18534C7BC46}" type="slidenum">
              <a:rPr lang="de-DE" sz="14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‹Nr.›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2"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4"/>
          <p:cNvSpPr/>
          <p:nvPr/>
        </p:nvSpPr>
        <p:spPr>
          <a:xfrm rot="16200000">
            <a:off x="-2636280" y="2909520"/>
            <a:ext cx="6585120" cy="1038960"/>
          </a:xfrm>
          <a:prstGeom prst="rect">
            <a:avLst/>
          </a:prstGeom>
          <a:noFill/>
          <a:ln w="12600">
            <a:solidFill>
              <a:srgbClr val="8080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sz="24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     Verbandsgemeinde Weißenthurm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" name="Grafik 7"/>
          <p:cNvPicPr/>
          <p:nvPr/>
        </p:nvPicPr>
        <p:blipFill>
          <a:blip r:embed="rId2"/>
          <a:stretch/>
        </p:blipFill>
        <p:spPr>
          <a:xfrm>
            <a:off x="187200" y="260280"/>
            <a:ext cx="844560" cy="64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" name="PlaceHolder 1"/>
          <p:cNvSpPr>
            <a:spLocks noGrp="1"/>
          </p:cNvSpPr>
          <p:nvPr>
            <p:ph type="body"/>
          </p:nvPr>
        </p:nvSpPr>
        <p:spPr>
          <a:xfrm>
            <a:off x="1258920" y="136080"/>
            <a:ext cx="7694640" cy="592956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>
              <a:spcBef>
                <a:spcPts val="7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Click to edit the outline text format</a:t>
            </a:r>
          </a:p>
          <a:p>
            <a:pPr marL="343080" lvl="1" indent="-34308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Second Outline Level</a:t>
            </a:r>
          </a:p>
          <a:p>
            <a:pPr marL="343080" lvl="2" indent="-34308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Third Outline Level</a:t>
            </a:r>
          </a:p>
          <a:p>
            <a:pPr marL="343080" lvl="3" indent="-34308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Fourth Outline Level</a:t>
            </a:r>
          </a:p>
          <a:p>
            <a:pPr marL="343080" lvl="4" indent="-34308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Fifth Outline Level</a:t>
            </a:r>
          </a:p>
          <a:p>
            <a:pPr marL="343080" lvl="5" indent="-34308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Sixth Outline Level</a:t>
            </a:r>
          </a:p>
          <a:p>
            <a:pPr marL="343080" lvl="6" indent="-34308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Seventh Outline Level</a:t>
            </a:r>
          </a:p>
        </p:txBody>
      </p:sp>
      <p:sp>
        <p:nvSpPr>
          <p:cNvPr id="9" name="PlaceHolder 2"/>
          <p:cNvSpPr>
            <a:spLocks noGrp="1"/>
          </p:cNvSpPr>
          <p:nvPr>
            <p:ph type="dt" idx="4"/>
          </p:nvPr>
        </p:nvSpPr>
        <p:spPr>
          <a:xfrm>
            <a:off x="1258560" y="6214680"/>
            <a:ext cx="1873080" cy="4762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ftr" idx="5"/>
          </p:nvPr>
        </p:nvSpPr>
        <p:spPr>
          <a:xfrm>
            <a:off x="3276360" y="6214680"/>
            <a:ext cx="4321080" cy="4762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" name="PlaceHolder 4"/>
          <p:cNvSpPr>
            <a:spLocks noGrp="1"/>
          </p:cNvSpPr>
          <p:nvPr>
            <p:ph type="sldNum" idx="6"/>
          </p:nvPr>
        </p:nvSpPr>
        <p:spPr>
          <a:xfrm>
            <a:off x="7740360" y="6244920"/>
            <a:ext cx="1212840" cy="4762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de-DE" sz="1400" b="0" u="none" strike="noStrike">
                <a:solidFill>
                  <a:srgbClr val="808080"/>
                </a:solidFill>
                <a:effectLst/>
                <a:uFillTx/>
                <a:latin typeface="MetaPlu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17F72AED-5C40-4054-8004-BFCC2984818F}" type="slidenum">
              <a:rPr lang="de-DE" sz="14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‹Nr.›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3"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14"/>
          <p:cNvSpPr/>
          <p:nvPr/>
        </p:nvSpPr>
        <p:spPr>
          <a:xfrm rot="16200000">
            <a:off x="-2636280" y="2909520"/>
            <a:ext cx="6585120" cy="1038960"/>
          </a:xfrm>
          <a:prstGeom prst="rect">
            <a:avLst/>
          </a:prstGeom>
          <a:noFill/>
          <a:ln w="12600">
            <a:solidFill>
              <a:srgbClr val="8080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sz="24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     Verbandsgemeinde Weißenthurm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" name="Grafik 7"/>
          <p:cNvPicPr/>
          <p:nvPr/>
        </p:nvPicPr>
        <p:blipFill>
          <a:blip r:embed="rId2"/>
          <a:stretch/>
        </p:blipFill>
        <p:spPr>
          <a:xfrm>
            <a:off x="187200" y="260280"/>
            <a:ext cx="844560" cy="64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" name="PlaceHolder 1"/>
          <p:cNvSpPr>
            <a:spLocks noGrp="1"/>
          </p:cNvSpPr>
          <p:nvPr>
            <p:ph type="body"/>
          </p:nvPr>
        </p:nvSpPr>
        <p:spPr>
          <a:xfrm>
            <a:off x="1258920" y="136080"/>
            <a:ext cx="7694640" cy="592956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>
              <a:spcBef>
                <a:spcPts val="7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Click to edit the outline text format</a:t>
            </a:r>
          </a:p>
          <a:p>
            <a:pPr marL="343080" lvl="1" indent="-34308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Second Outline Level</a:t>
            </a:r>
          </a:p>
          <a:p>
            <a:pPr marL="343080" lvl="2" indent="-34308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Third Outline Level</a:t>
            </a:r>
          </a:p>
          <a:p>
            <a:pPr marL="343080" lvl="3" indent="-34308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Fourth Outline Level</a:t>
            </a:r>
          </a:p>
          <a:p>
            <a:pPr marL="343080" lvl="4" indent="-34308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Fifth Outline Level</a:t>
            </a:r>
          </a:p>
          <a:p>
            <a:pPr marL="343080" lvl="5" indent="-34308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Sixth Outline Level</a:t>
            </a:r>
          </a:p>
          <a:p>
            <a:pPr marL="343080" lvl="6" indent="-34308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Seventh Outline Level</a:t>
            </a:r>
          </a:p>
        </p:txBody>
      </p:sp>
      <p:sp>
        <p:nvSpPr>
          <p:cNvPr id="15" name="PlaceHolder 2"/>
          <p:cNvSpPr>
            <a:spLocks noGrp="1"/>
          </p:cNvSpPr>
          <p:nvPr>
            <p:ph type="dt" idx="7"/>
          </p:nvPr>
        </p:nvSpPr>
        <p:spPr>
          <a:xfrm>
            <a:off x="1258560" y="6214680"/>
            <a:ext cx="1873080" cy="4762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ftr" idx="8"/>
          </p:nvPr>
        </p:nvSpPr>
        <p:spPr>
          <a:xfrm>
            <a:off x="3276360" y="6214680"/>
            <a:ext cx="4321080" cy="4762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sldNum" idx="9"/>
          </p:nvPr>
        </p:nvSpPr>
        <p:spPr>
          <a:xfrm>
            <a:off x="7740360" y="6244920"/>
            <a:ext cx="1212840" cy="4762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de-DE" sz="1400" b="0" u="none" strike="noStrike">
                <a:solidFill>
                  <a:srgbClr val="808080"/>
                </a:solidFill>
                <a:effectLst/>
                <a:uFillTx/>
                <a:latin typeface="MetaPlu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2909255A-E903-4625-B666-FB2D351525BF}" type="slidenum">
              <a:rPr lang="de-DE" sz="14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‹Nr.›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4"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14"/>
          <p:cNvSpPr/>
          <p:nvPr/>
        </p:nvSpPr>
        <p:spPr>
          <a:xfrm rot="16200000">
            <a:off x="-2636280" y="2909520"/>
            <a:ext cx="6585120" cy="1038960"/>
          </a:xfrm>
          <a:prstGeom prst="rect">
            <a:avLst/>
          </a:prstGeom>
          <a:noFill/>
          <a:ln w="12600">
            <a:solidFill>
              <a:srgbClr val="8080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sz="24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     Verbandsgemeinde Weißenthurm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9" name="Grafik 7"/>
          <p:cNvPicPr/>
          <p:nvPr/>
        </p:nvPicPr>
        <p:blipFill>
          <a:blip r:embed="rId2"/>
          <a:stretch/>
        </p:blipFill>
        <p:spPr>
          <a:xfrm>
            <a:off x="187200" y="260280"/>
            <a:ext cx="844560" cy="64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" name="PlaceHolder 1"/>
          <p:cNvSpPr>
            <a:spLocks noGrp="1"/>
          </p:cNvSpPr>
          <p:nvPr>
            <p:ph type="body"/>
          </p:nvPr>
        </p:nvSpPr>
        <p:spPr>
          <a:xfrm>
            <a:off x="1258920" y="136080"/>
            <a:ext cx="7694640" cy="592956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>
              <a:spcBef>
                <a:spcPts val="7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Click to edit the outline text format</a:t>
            </a:r>
          </a:p>
          <a:p>
            <a:pPr marL="343080" lvl="1" indent="-34308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Second Outline Level</a:t>
            </a:r>
          </a:p>
          <a:p>
            <a:pPr marL="343080" lvl="2" indent="-34308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Third Outline Level</a:t>
            </a:r>
          </a:p>
          <a:p>
            <a:pPr marL="343080" lvl="3" indent="-34308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Fourth Outline Level</a:t>
            </a:r>
          </a:p>
          <a:p>
            <a:pPr marL="343080" lvl="4" indent="-34308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Fifth Outline Level</a:t>
            </a:r>
          </a:p>
          <a:p>
            <a:pPr marL="343080" lvl="5" indent="-34308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Sixth Outline Level</a:t>
            </a:r>
          </a:p>
          <a:p>
            <a:pPr marL="343080" lvl="6" indent="-34308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Seventh Outline Level</a:t>
            </a:r>
          </a:p>
        </p:txBody>
      </p:sp>
      <p:sp>
        <p:nvSpPr>
          <p:cNvPr id="21" name="PlaceHolder 2"/>
          <p:cNvSpPr>
            <a:spLocks noGrp="1"/>
          </p:cNvSpPr>
          <p:nvPr>
            <p:ph type="dt" idx="10"/>
          </p:nvPr>
        </p:nvSpPr>
        <p:spPr>
          <a:xfrm>
            <a:off x="1258560" y="6214680"/>
            <a:ext cx="1873080" cy="4762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ftr" idx="11"/>
          </p:nvPr>
        </p:nvSpPr>
        <p:spPr>
          <a:xfrm>
            <a:off x="3276360" y="6214680"/>
            <a:ext cx="4321080" cy="4762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sldNum" idx="12"/>
          </p:nvPr>
        </p:nvSpPr>
        <p:spPr>
          <a:xfrm>
            <a:off x="7740360" y="6244920"/>
            <a:ext cx="1212840" cy="4762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de-DE" sz="1400" b="0" u="none" strike="noStrike">
                <a:solidFill>
                  <a:srgbClr val="808080"/>
                </a:solidFill>
                <a:effectLst/>
                <a:uFillTx/>
                <a:latin typeface="MetaPlu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F33D17A9-D8EE-47A3-83D0-A0A5B7202A0E}" type="slidenum">
              <a:rPr lang="de-DE" sz="14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‹Nr.›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7"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Box 14"/>
          <p:cNvSpPr/>
          <p:nvPr/>
        </p:nvSpPr>
        <p:spPr>
          <a:xfrm rot="16200000">
            <a:off x="-2636280" y="2909520"/>
            <a:ext cx="6585120" cy="1038960"/>
          </a:xfrm>
          <a:prstGeom prst="rect">
            <a:avLst/>
          </a:prstGeom>
          <a:noFill/>
          <a:ln w="12600">
            <a:solidFill>
              <a:srgbClr val="8080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sz="24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     Verbandsgemeinde Weißenthurm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5" name="Grafik 7"/>
          <p:cNvPicPr/>
          <p:nvPr/>
        </p:nvPicPr>
        <p:blipFill>
          <a:blip r:embed="rId2"/>
          <a:stretch/>
        </p:blipFill>
        <p:spPr>
          <a:xfrm>
            <a:off x="187200" y="260280"/>
            <a:ext cx="844560" cy="64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" name="PlaceHolder 1"/>
          <p:cNvSpPr>
            <a:spLocks noGrp="1"/>
          </p:cNvSpPr>
          <p:nvPr>
            <p:ph type="body"/>
          </p:nvPr>
        </p:nvSpPr>
        <p:spPr>
          <a:xfrm>
            <a:off x="1258920" y="136080"/>
            <a:ext cx="7694640" cy="592956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>
              <a:spcBef>
                <a:spcPts val="7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Click to edit the outline text format</a:t>
            </a:r>
          </a:p>
          <a:p>
            <a:pPr marL="343080" lvl="1" indent="-34308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Second Outline Level</a:t>
            </a:r>
          </a:p>
          <a:p>
            <a:pPr marL="343080" lvl="2" indent="-34308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Third Outline Level</a:t>
            </a:r>
          </a:p>
          <a:p>
            <a:pPr marL="343080" lvl="3" indent="-34308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Fourth Outline Level</a:t>
            </a:r>
          </a:p>
          <a:p>
            <a:pPr marL="343080" lvl="4" indent="-34308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Fifth Outline Level</a:t>
            </a:r>
          </a:p>
          <a:p>
            <a:pPr marL="343080" lvl="5" indent="-34308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Sixth Outline Level</a:t>
            </a:r>
          </a:p>
          <a:p>
            <a:pPr marL="343080" lvl="6" indent="-34308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Seventh Outline Level</a:t>
            </a:r>
          </a:p>
        </p:txBody>
      </p:sp>
      <p:sp>
        <p:nvSpPr>
          <p:cNvPr id="27" name="PlaceHolder 2"/>
          <p:cNvSpPr>
            <a:spLocks noGrp="1"/>
          </p:cNvSpPr>
          <p:nvPr>
            <p:ph type="dt" idx="13"/>
          </p:nvPr>
        </p:nvSpPr>
        <p:spPr>
          <a:xfrm>
            <a:off x="1258560" y="6214680"/>
            <a:ext cx="1873080" cy="4762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ftr" idx="14"/>
          </p:nvPr>
        </p:nvSpPr>
        <p:spPr>
          <a:xfrm>
            <a:off x="3276360" y="6214680"/>
            <a:ext cx="4321080" cy="4762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sldNum" idx="15"/>
          </p:nvPr>
        </p:nvSpPr>
        <p:spPr>
          <a:xfrm>
            <a:off x="7740360" y="6244920"/>
            <a:ext cx="1212840" cy="4762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de-DE" sz="1400" b="0" u="none" strike="noStrike">
                <a:solidFill>
                  <a:srgbClr val="808080"/>
                </a:solidFill>
                <a:effectLst/>
                <a:uFillTx/>
                <a:latin typeface="MetaPlu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989292D9-3A32-4DBA-8F15-E397A118C6B6}" type="slidenum">
              <a:rPr lang="de-DE" sz="14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‹Nr.›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8"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Box 14"/>
          <p:cNvSpPr/>
          <p:nvPr/>
        </p:nvSpPr>
        <p:spPr>
          <a:xfrm rot="16200000">
            <a:off x="-2636280" y="2909520"/>
            <a:ext cx="6585120" cy="1038960"/>
          </a:xfrm>
          <a:prstGeom prst="rect">
            <a:avLst/>
          </a:prstGeom>
          <a:noFill/>
          <a:ln w="12600">
            <a:solidFill>
              <a:srgbClr val="8080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sz="24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     Verbandsgemeinde Weißenthurm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1" name="Grafik 7"/>
          <p:cNvPicPr/>
          <p:nvPr/>
        </p:nvPicPr>
        <p:blipFill>
          <a:blip r:embed="rId2"/>
          <a:stretch/>
        </p:blipFill>
        <p:spPr>
          <a:xfrm>
            <a:off x="187200" y="260280"/>
            <a:ext cx="844560" cy="64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2" name="PlaceHolder 1"/>
          <p:cNvSpPr>
            <a:spLocks noGrp="1"/>
          </p:cNvSpPr>
          <p:nvPr>
            <p:ph type="body"/>
          </p:nvPr>
        </p:nvSpPr>
        <p:spPr>
          <a:xfrm>
            <a:off x="1258920" y="136080"/>
            <a:ext cx="7694640" cy="592956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>
              <a:spcBef>
                <a:spcPts val="7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Click to edit the outline text format</a:t>
            </a:r>
          </a:p>
          <a:p>
            <a:pPr marL="343080" lvl="1" indent="-34308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Second Outline Level</a:t>
            </a:r>
          </a:p>
          <a:p>
            <a:pPr marL="343080" lvl="2" indent="-34308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Third Outline Level</a:t>
            </a:r>
          </a:p>
          <a:p>
            <a:pPr marL="343080" lvl="3" indent="-34308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Fourth Outline Level</a:t>
            </a:r>
          </a:p>
          <a:p>
            <a:pPr marL="343080" lvl="4" indent="-34308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Fifth Outline Level</a:t>
            </a:r>
          </a:p>
          <a:p>
            <a:pPr marL="343080" lvl="5" indent="-34308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Sixth Outline Level</a:t>
            </a:r>
          </a:p>
          <a:p>
            <a:pPr marL="343080" lvl="6" indent="-34308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Seventh Outline Level</a:t>
            </a:r>
          </a:p>
        </p:txBody>
      </p:sp>
      <p:sp>
        <p:nvSpPr>
          <p:cNvPr id="33" name="PlaceHolder 2"/>
          <p:cNvSpPr>
            <a:spLocks noGrp="1"/>
          </p:cNvSpPr>
          <p:nvPr>
            <p:ph type="dt" idx="16"/>
          </p:nvPr>
        </p:nvSpPr>
        <p:spPr>
          <a:xfrm>
            <a:off x="1258560" y="6214680"/>
            <a:ext cx="1873080" cy="4762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ftr" idx="17"/>
          </p:nvPr>
        </p:nvSpPr>
        <p:spPr>
          <a:xfrm>
            <a:off x="3276360" y="6214680"/>
            <a:ext cx="4321080" cy="4762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sldNum" idx="18"/>
          </p:nvPr>
        </p:nvSpPr>
        <p:spPr>
          <a:xfrm>
            <a:off x="7740360" y="6244920"/>
            <a:ext cx="1212840" cy="4762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de-DE" sz="1400" b="0" u="none" strike="noStrike">
                <a:solidFill>
                  <a:srgbClr val="808080"/>
                </a:solidFill>
                <a:effectLst/>
                <a:uFillTx/>
                <a:latin typeface="MetaPlu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C635CA08-520A-4EEB-BEC6-E668BCE63972}" type="slidenum">
              <a:rPr lang="de-DE" sz="14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‹Nr.›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9"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Box 14"/>
          <p:cNvSpPr/>
          <p:nvPr/>
        </p:nvSpPr>
        <p:spPr>
          <a:xfrm rot="16200000">
            <a:off x="-2636280" y="2909520"/>
            <a:ext cx="6585120" cy="1038960"/>
          </a:xfrm>
          <a:prstGeom prst="rect">
            <a:avLst/>
          </a:prstGeom>
          <a:noFill/>
          <a:ln w="12600">
            <a:solidFill>
              <a:srgbClr val="8080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sz="24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     Verbandsgemeinde Weißenthurm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7" name="Grafik 7"/>
          <p:cNvPicPr/>
          <p:nvPr/>
        </p:nvPicPr>
        <p:blipFill>
          <a:blip r:embed="rId2"/>
          <a:stretch/>
        </p:blipFill>
        <p:spPr>
          <a:xfrm>
            <a:off x="187200" y="260280"/>
            <a:ext cx="844560" cy="64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8" name="PlaceHolder 1"/>
          <p:cNvSpPr>
            <a:spLocks noGrp="1"/>
          </p:cNvSpPr>
          <p:nvPr>
            <p:ph type="body"/>
          </p:nvPr>
        </p:nvSpPr>
        <p:spPr>
          <a:xfrm>
            <a:off x="1258920" y="136080"/>
            <a:ext cx="7694640" cy="592956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>
              <a:spcBef>
                <a:spcPts val="7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Click to edit the outline text format</a:t>
            </a:r>
          </a:p>
          <a:p>
            <a:pPr marL="343080" lvl="1" indent="-34308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Second Outline Level</a:t>
            </a:r>
          </a:p>
          <a:p>
            <a:pPr marL="343080" lvl="2" indent="-34308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Third Outline Level</a:t>
            </a:r>
          </a:p>
          <a:p>
            <a:pPr marL="343080" lvl="3" indent="-34308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Fourth Outline Level</a:t>
            </a:r>
          </a:p>
          <a:p>
            <a:pPr marL="343080" lvl="4" indent="-34308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Fifth Outline Level</a:t>
            </a:r>
          </a:p>
          <a:p>
            <a:pPr marL="343080" lvl="5" indent="-34308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Sixth Outline Level</a:t>
            </a:r>
          </a:p>
          <a:p>
            <a:pPr marL="343080" lvl="6" indent="-34308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Seventh Outline Level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dt" idx="19"/>
          </p:nvPr>
        </p:nvSpPr>
        <p:spPr>
          <a:xfrm>
            <a:off x="1258560" y="6214680"/>
            <a:ext cx="1873080" cy="4762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ftr" idx="20"/>
          </p:nvPr>
        </p:nvSpPr>
        <p:spPr>
          <a:xfrm>
            <a:off x="3276360" y="6214680"/>
            <a:ext cx="4321080" cy="4762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sldNum" idx="21"/>
          </p:nvPr>
        </p:nvSpPr>
        <p:spPr>
          <a:xfrm>
            <a:off x="7740360" y="6244920"/>
            <a:ext cx="1212840" cy="4762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de-DE" sz="1400" b="0" u="none" strike="noStrike">
                <a:solidFill>
                  <a:srgbClr val="808080"/>
                </a:solidFill>
                <a:effectLst/>
                <a:uFillTx/>
                <a:latin typeface="MetaPlu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49FBAD95-F0DB-4BE4-BFFE-2EE280495C87}" type="slidenum">
              <a:rPr lang="de-DE" sz="1400" b="0" u="none" strike="noStrike">
                <a:solidFill>
                  <a:srgbClr val="808080"/>
                </a:solidFill>
                <a:effectLst/>
                <a:uFillTx/>
                <a:latin typeface="MetaPlus"/>
              </a:rPr>
              <a:t>‹Nr.›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417320" y="1143000"/>
            <a:ext cx="7132320" cy="2743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defRPr sz="1050" b="1">
                <a:solidFill>
                  <a:srgbClr val="297097"/>
                </a:solidFill>
                <a:latin typeface="Arial"/>
              </a:defRPr>
            </a:pPr>
            <a:r>
              <a:t>KLIMA- UND UMWELTBEIRAT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17320" y="1600200"/>
            <a:ext cx="7040880" cy="9601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defRPr sz="2700" b="1">
                <a:solidFill>
                  <a:srgbClr val="344D5D"/>
                </a:solidFill>
                <a:latin typeface="Arial"/>
              </a:defRPr>
            </a:pPr>
            <a:r>
              <a:t>Klimaschutz in unseren</a:t>
            </a:r>
            <a:br/>
            <a:r>
              <a:t>kommunalen Betrieben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17320" y="2880360"/>
            <a:ext cx="7040880" cy="5943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defRPr sz="1300" b="0">
                <a:solidFill>
                  <a:srgbClr val="3C3C3C"/>
                </a:solidFill>
                <a:latin typeface="Arial"/>
              </a:defRPr>
            </a:pPr>
            <a:r>
              <a:t>Abwasserwerk · Wasserwerk · Energie- und Wärmeversorgung · WKW GmbH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17320" y="3794760"/>
            <a:ext cx="4572000" cy="32004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defRPr sz="1150" b="1">
                <a:solidFill>
                  <a:srgbClr val="344D5D"/>
                </a:solidFill>
                <a:latin typeface="Arial"/>
              </a:defRPr>
            </a:pPr>
            <a:r>
              <a:t>TOP 4  |  26. August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325880" y="256032"/>
            <a:ext cx="7360920" cy="38404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defRPr sz="2000" b="1">
                <a:solidFill>
                  <a:srgbClr val="344D5D"/>
                </a:solidFill>
                <a:latin typeface="Arial"/>
              </a:defRPr>
            </a:pPr>
            <a:r>
              <a:rPr dirty="0" err="1"/>
              <a:t>Unsere</a:t>
            </a:r>
            <a:r>
              <a:rPr dirty="0"/>
              <a:t> </a:t>
            </a:r>
            <a:r>
              <a:rPr dirty="0" err="1"/>
              <a:t>vier</a:t>
            </a:r>
            <a:r>
              <a:rPr dirty="0"/>
              <a:t> </a:t>
            </a:r>
            <a:r>
              <a:rPr dirty="0" err="1"/>
              <a:t>Handlungsfelder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1325880" y="713232"/>
            <a:ext cx="960120" cy="36576"/>
          </a:xfrm>
          <a:prstGeom prst="rect">
            <a:avLst/>
          </a:prstGeom>
          <a:solidFill>
            <a:srgbClr val="2970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371600" y="1234440"/>
            <a:ext cx="3383280" cy="1664208"/>
          </a:xfrm>
          <a:prstGeom prst="round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499616" y="1399032"/>
            <a:ext cx="3127248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250" b="1">
                <a:solidFill>
                  <a:srgbClr val="344D5D"/>
                </a:solidFill>
                <a:latin typeface="Arial"/>
              </a:defRPr>
            </a:pPr>
            <a:r>
              <a:t>1  Abwasserwerk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36192" y="1892808"/>
            <a:ext cx="3054096" cy="89611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000" b="0">
                <a:solidFill>
                  <a:srgbClr val="3C3C3C"/>
                </a:solidFill>
                <a:latin typeface="Arial"/>
              </a:defRPr>
            </a:pPr>
            <a:r>
              <a:t>Klärgas, Photovoltaik, IE5-Antriebe und intelligente Steuerung.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74920" y="1234440"/>
            <a:ext cx="3383280" cy="1664208"/>
          </a:xfrm>
          <a:prstGeom prst="round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202936" y="1399032"/>
            <a:ext cx="3127248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250" b="1">
                <a:solidFill>
                  <a:srgbClr val="344D5D"/>
                </a:solidFill>
                <a:latin typeface="Arial"/>
              </a:defRPr>
            </a:pPr>
            <a:r>
              <a:t>2  Wasserwerk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39512" y="1892808"/>
            <a:ext cx="3054096" cy="89611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000" b="0">
                <a:solidFill>
                  <a:srgbClr val="3C3C3C"/>
                </a:solidFill>
                <a:latin typeface="Arial"/>
              </a:defRPr>
            </a:pPr>
            <a:r>
              <a:t>Hocheffiziente Pumpen- und Antriebstechnik mit IE5-Motoren.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371600" y="3291840"/>
            <a:ext cx="3383280" cy="1664208"/>
          </a:xfrm>
          <a:prstGeom prst="round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499616" y="3456432"/>
            <a:ext cx="3127248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250" b="1">
                <a:solidFill>
                  <a:srgbClr val="344D5D"/>
                </a:solidFill>
                <a:latin typeface="Arial"/>
              </a:defRPr>
            </a:pPr>
            <a:r>
              <a:t>3  Energie &amp; Wärme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36192" y="3950208"/>
            <a:ext cx="3054096" cy="89611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000" b="0">
                <a:solidFill>
                  <a:srgbClr val="3C3C3C"/>
                </a:solidFill>
                <a:latin typeface="Arial"/>
              </a:defRPr>
            </a:pPr>
            <a:r>
              <a:t>Kommunale Energie- und Wärmeprojekte entwickeln und betreiben.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74920" y="3291840"/>
            <a:ext cx="3383280" cy="1664208"/>
          </a:xfrm>
          <a:prstGeom prst="round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202936" y="3456432"/>
            <a:ext cx="3127248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250" b="1">
                <a:solidFill>
                  <a:srgbClr val="344D5D"/>
                </a:solidFill>
                <a:latin typeface="Arial"/>
              </a:defRPr>
            </a:pPr>
            <a:r>
              <a:t>4  WKW GmbH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39512" y="3950208"/>
            <a:ext cx="3054096" cy="89611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000" b="0">
                <a:solidFill>
                  <a:srgbClr val="3C3C3C"/>
                </a:solidFill>
                <a:latin typeface="Arial"/>
              </a:defRPr>
            </a:pPr>
            <a:r>
              <a:t>ISO 50001, IE5-Technik, Dach-PV und Freiflächen-PV.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17320" y="5532120"/>
            <a:ext cx="7086600" cy="38404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350" b="1">
                <a:solidFill>
                  <a:srgbClr val="297097"/>
                </a:solidFill>
                <a:latin typeface="Arial"/>
              </a:defRPr>
            </a:pPr>
            <a:r>
              <a:t>Klimaschutz als fester Bestandteil unserer Betriebsstrategie.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53312" y="6446520"/>
            <a:ext cx="5852160" cy="1371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defRPr sz="700" b="0">
                <a:solidFill>
                  <a:srgbClr val="696969"/>
                </a:solidFill>
                <a:latin typeface="Arial"/>
              </a:defRPr>
            </a:pPr>
            <a:r>
              <a:t>Klima- und Umweltbeirat · 26.08.2026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21040" y="6446520"/>
            <a:ext cx="320040" cy="1371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>
              <a:defRPr sz="700" b="0">
                <a:solidFill>
                  <a:srgbClr val="696969"/>
                </a:solidFill>
                <a:latin typeface="Arial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1325880" y="256032"/>
            <a:ext cx="7360920" cy="38404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defRPr sz="2000" b="1">
                <a:solidFill>
                  <a:srgbClr val="344D5D"/>
                </a:solidFill>
                <a:latin typeface="Arial"/>
              </a:defRPr>
            </a:pPr>
            <a:r>
              <a:t>Abwasserwerk: vom Energieverbraucher zur Energieautarkie</a:t>
            </a:r>
          </a:p>
        </p:txBody>
      </p:sp>
      <p:sp>
        <p:nvSpPr>
          <p:cNvPr id="4" name="Rectangle 3"/>
          <p:cNvSpPr/>
          <p:nvPr/>
        </p:nvSpPr>
        <p:spPr>
          <a:xfrm>
            <a:off x="1325880" y="713232"/>
            <a:ext cx="960120" cy="36576"/>
          </a:xfrm>
          <a:prstGeom prst="rect">
            <a:avLst/>
          </a:prstGeom>
          <a:solidFill>
            <a:srgbClr val="2970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Kläranlage neu.jpg"/>
          <p:cNvPicPr>
            <a:picLocks noChangeAspect="1"/>
          </p:cNvPicPr>
          <p:nvPr/>
        </p:nvPicPr>
        <p:blipFill rotWithShape="1">
          <a:blip r:embed="rId2"/>
          <a:srcRect l="28781" t="1519" r="7617" b="-1519"/>
          <a:stretch/>
        </p:blipFill>
        <p:spPr>
          <a:xfrm>
            <a:off x="1694330" y="1166488"/>
            <a:ext cx="4169174" cy="48920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80760" y="1234440"/>
            <a:ext cx="2514600" cy="9144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defRPr sz="1350" b="1">
                <a:solidFill>
                  <a:srgbClr val="344D5D"/>
                </a:solidFill>
                <a:latin typeface="Arial"/>
              </a:defRPr>
            </a:pPr>
            <a:r>
              <a:t>Kläranlagen zählen zu den größten kommunalen Energieverbrauchern.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80760" y="2423160"/>
            <a:ext cx="2514600" cy="6400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defRPr sz="1950" b="1">
                <a:solidFill>
                  <a:srgbClr val="297097"/>
                </a:solidFill>
                <a:latin typeface="Arial"/>
              </a:defRPr>
            </a:pPr>
            <a:r>
              <a:t>2025 bilanziell</a:t>
            </a:r>
            <a:br/>
            <a:r>
              <a:t>energieautark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0760" y="3337560"/>
            <a:ext cx="2514600" cy="11430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defRPr sz="1150" b="0">
                <a:solidFill>
                  <a:srgbClr val="3C3C3C"/>
                </a:solidFill>
                <a:latin typeface="Arial"/>
              </a:defRPr>
            </a:pPr>
            <a:r>
              <a:t>Eigene Stromerzeugung aus Klärgas und Photovoltaik übersteigt den Jahresstromverbrauch des Klärwerks.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0760" y="4892040"/>
            <a:ext cx="2514600" cy="5943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defRPr sz="1150" b="1">
                <a:solidFill>
                  <a:srgbClr val="46895D"/>
                </a:solidFill>
                <a:latin typeface="Arial"/>
              </a:defRPr>
            </a:pPr>
            <a:r>
              <a:t>Erzeugung + Effizienz + intelligente Steuerung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3312" y="6446520"/>
            <a:ext cx="5852160" cy="1371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defRPr sz="700" b="0">
                <a:solidFill>
                  <a:srgbClr val="696969"/>
                </a:solidFill>
                <a:latin typeface="Arial"/>
              </a:defRPr>
            </a:pPr>
            <a:r>
              <a:t>Klima- und Umweltbeirat · 26.08.2026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21040" y="6446520"/>
            <a:ext cx="320040" cy="1371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>
              <a:defRPr sz="700" b="0">
                <a:solidFill>
                  <a:srgbClr val="696969"/>
                </a:solidFill>
                <a:latin typeface="Arial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325880" y="256032"/>
            <a:ext cx="7360920" cy="38404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defRPr sz="2000" b="1">
                <a:solidFill>
                  <a:srgbClr val="344D5D"/>
                </a:solidFill>
                <a:latin typeface="Arial"/>
              </a:defRPr>
            </a:pPr>
            <a:r>
              <a:t>Abwasserwerk: Energiebilanz 2025</a:t>
            </a:r>
          </a:p>
        </p:txBody>
      </p:sp>
      <p:sp>
        <p:nvSpPr>
          <p:cNvPr id="4" name="Rectangle 3"/>
          <p:cNvSpPr/>
          <p:nvPr/>
        </p:nvSpPr>
        <p:spPr>
          <a:xfrm>
            <a:off x="1325880" y="713232"/>
            <a:ext cx="960120" cy="36576"/>
          </a:xfrm>
          <a:prstGeom prst="rect">
            <a:avLst/>
          </a:prstGeom>
          <a:solidFill>
            <a:srgbClr val="2970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371600" y="1188720"/>
            <a:ext cx="1627632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463040" y="1335024"/>
            <a:ext cx="1444752" cy="4114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750" b="1">
                <a:solidFill>
                  <a:srgbClr val="297097"/>
                </a:solidFill>
                <a:latin typeface="Arial"/>
              </a:defRPr>
            </a:pPr>
            <a:r>
              <a:t>100.010 kWh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81328" y="1810512"/>
            <a:ext cx="1408176" cy="310896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000" b="1">
                <a:solidFill>
                  <a:srgbClr val="3C3C3C"/>
                </a:solidFill>
                <a:latin typeface="Arial"/>
              </a:defRPr>
            </a:pPr>
            <a:r>
              <a:t>PV Schlammlager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200400" y="1188720"/>
            <a:ext cx="1627632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291840" y="1335024"/>
            <a:ext cx="1444752" cy="4114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750" b="1">
                <a:solidFill>
                  <a:srgbClr val="297097"/>
                </a:solidFill>
                <a:latin typeface="Arial"/>
              </a:defRPr>
            </a:pPr>
            <a:r>
              <a:t>91.299 kWh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10128" y="1810512"/>
            <a:ext cx="1408176" cy="310896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000" b="1">
                <a:solidFill>
                  <a:srgbClr val="3C3C3C"/>
                </a:solidFill>
                <a:latin typeface="Arial"/>
              </a:defRPr>
            </a:pPr>
            <a:r>
              <a:t>PV Sozialgebäude &amp; Gerätehalle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0" y="1188720"/>
            <a:ext cx="1627632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120640" y="1335024"/>
            <a:ext cx="1444752" cy="4114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750" b="1">
                <a:solidFill>
                  <a:srgbClr val="297097"/>
                </a:solidFill>
                <a:latin typeface="Arial"/>
              </a:defRPr>
            </a:pPr>
            <a:r>
              <a:t>912.790 kWh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38928" y="1810512"/>
            <a:ext cx="1408176" cy="310896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000" b="1">
                <a:solidFill>
                  <a:srgbClr val="3C3C3C"/>
                </a:solidFill>
                <a:latin typeface="Arial"/>
              </a:defRPr>
            </a:pPr>
            <a:r>
              <a:t>BHKW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858000" y="1188720"/>
            <a:ext cx="1627632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949440" y="1335024"/>
            <a:ext cx="1444752" cy="4114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750" b="1">
                <a:solidFill>
                  <a:srgbClr val="297097"/>
                </a:solidFill>
                <a:latin typeface="Arial"/>
              </a:defRPr>
            </a:pPr>
            <a:r>
              <a:t>1.104.099 kWh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67728" y="1810512"/>
            <a:ext cx="1408176" cy="310896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000" b="1">
                <a:solidFill>
                  <a:srgbClr val="3C3C3C"/>
                </a:solidFill>
                <a:latin typeface="Arial"/>
              </a:defRPr>
            </a:pPr>
            <a:r>
              <a:t>Gesamterzeugung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337560"/>
            <a:ext cx="3200400" cy="32004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300" b="1">
                <a:solidFill>
                  <a:srgbClr val="344D5D"/>
                </a:solidFill>
                <a:latin typeface="Arial"/>
              </a:defRPr>
            </a:pPr>
            <a:r>
              <a:t>Stromverbrauch Klärwerk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08760" y="3794760"/>
            <a:ext cx="3200400" cy="5943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2250" b="1">
                <a:solidFill>
                  <a:srgbClr val="297097"/>
                </a:solidFill>
                <a:latin typeface="Arial"/>
              </a:defRPr>
            </a:pPr>
            <a:r>
              <a:t>ca. 1.000.000 kWh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66360" y="3337560"/>
            <a:ext cx="3200400" cy="32004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300" b="1">
                <a:solidFill>
                  <a:srgbClr val="344D5D"/>
                </a:solidFill>
                <a:latin typeface="Arial"/>
              </a:defRPr>
            </a:pPr>
            <a:r>
              <a:t>Eigenerzeugung / Verbrauch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66360" y="3794760"/>
            <a:ext cx="3200400" cy="5943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2400" b="1">
                <a:solidFill>
                  <a:srgbClr val="46895D"/>
                </a:solidFill>
                <a:latin typeface="Arial"/>
              </a:defRPr>
            </a:pPr>
            <a:r>
              <a:t>≈ 110 %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63040" y="5074920"/>
            <a:ext cx="6949440" cy="38404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950" b="0">
                <a:solidFill>
                  <a:srgbClr val="696969"/>
                </a:solidFill>
                <a:latin typeface="Arial"/>
              </a:defRPr>
            </a:pPr>
            <a:r>
              <a:t>Jahresenergiebilanz – keine vollständige Autarkie zu jeder einzelnen Stunde.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53312" y="6446520"/>
            <a:ext cx="5852160" cy="1371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defRPr sz="700" b="0">
                <a:solidFill>
                  <a:srgbClr val="696969"/>
                </a:solidFill>
                <a:latin typeface="Arial"/>
              </a:defRPr>
            </a:pPr>
            <a:r>
              <a:t>Klima- und Umweltbeirat · 26.08.2026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21040" y="6446520"/>
            <a:ext cx="320040" cy="1371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>
              <a:defRPr sz="700" b="0">
                <a:solidFill>
                  <a:srgbClr val="696969"/>
                </a:solidFill>
                <a:latin typeface="Arial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325880" y="256032"/>
            <a:ext cx="7360920" cy="38404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defRPr sz="2000" b="1">
                <a:solidFill>
                  <a:srgbClr val="344D5D"/>
                </a:solidFill>
                <a:latin typeface="Arial"/>
              </a:defRPr>
            </a:pPr>
            <a:r>
              <a:t>Abwasserwerk: Klärgas-BHKW</a:t>
            </a:r>
          </a:p>
        </p:txBody>
      </p:sp>
      <p:sp>
        <p:nvSpPr>
          <p:cNvPr id="4" name="Rectangle 3"/>
          <p:cNvSpPr/>
          <p:nvPr/>
        </p:nvSpPr>
        <p:spPr>
          <a:xfrm>
            <a:off x="1325880" y="713232"/>
            <a:ext cx="960120" cy="36576"/>
          </a:xfrm>
          <a:prstGeom prst="rect">
            <a:avLst/>
          </a:prstGeom>
          <a:solidFill>
            <a:srgbClr val="2970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G_20260826_082551134_HDR.jpg"/>
          <p:cNvPicPr>
            <a:picLocks noChangeAspect="1"/>
          </p:cNvPicPr>
          <p:nvPr/>
        </p:nvPicPr>
        <p:blipFill>
          <a:blip r:embed="rId2"/>
          <a:srcRect l="14220" r="14220"/>
          <a:stretch>
            <a:fillRect/>
          </a:stretch>
        </p:blipFill>
        <p:spPr>
          <a:xfrm>
            <a:off x="1371600" y="1097280"/>
            <a:ext cx="4754880" cy="498348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355080" y="1234440"/>
            <a:ext cx="205740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46520" y="1380744"/>
            <a:ext cx="1874519" cy="4114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750" b="1">
                <a:solidFill>
                  <a:srgbClr val="297097"/>
                </a:solidFill>
                <a:latin typeface="Arial"/>
              </a:defRPr>
            </a:pPr>
            <a:r>
              <a:t>124 kW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64808" y="1856232"/>
            <a:ext cx="1837943" cy="310896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000" b="1">
                <a:solidFill>
                  <a:srgbClr val="3C3C3C"/>
                </a:solidFill>
                <a:latin typeface="Arial"/>
              </a:defRPr>
            </a:pPr>
            <a:r>
              <a:t>elektrische Leistung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55080" y="2743200"/>
            <a:ext cx="205740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46520" y="2889504"/>
            <a:ext cx="1874519" cy="4114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750" b="1">
                <a:solidFill>
                  <a:srgbClr val="297097"/>
                </a:solidFill>
                <a:latin typeface="Arial"/>
              </a:defRPr>
            </a:pPr>
            <a:r>
              <a:t>178 kW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64808" y="3364992"/>
            <a:ext cx="1837943" cy="310896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000" b="1">
                <a:solidFill>
                  <a:srgbClr val="3C3C3C"/>
                </a:solidFill>
                <a:latin typeface="Arial"/>
              </a:defRPr>
            </a:pPr>
            <a:r>
              <a:t>thermische Leistung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55080" y="4251960"/>
            <a:ext cx="205740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46520" y="4398264"/>
            <a:ext cx="1874519" cy="4114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750" b="1">
                <a:solidFill>
                  <a:srgbClr val="297097"/>
                </a:solidFill>
                <a:latin typeface="Arial"/>
              </a:defRPr>
            </a:pPr>
            <a:r>
              <a:t>912.790 kWh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64808" y="4873752"/>
            <a:ext cx="1837943" cy="310896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000" b="1">
                <a:solidFill>
                  <a:srgbClr val="3C3C3C"/>
                </a:solidFill>
                <a:latin typeface="Arial"/>
              </a:defRPr>
            </a:pPr>
            <a:r>
              <a:t>Stromerzeugung 2025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64808" y="5202936"/>
            <a:ext cx="1837943" cy="393191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850" b="0">
                <a:solidFill>
                  <a:srgbClr val="696969"/>
                </a:solidFill>
                <a:latin typeface="Arial"/>
              </a:defRPr>
            </a:pPr>
            <a:r>
              <a:t>aus eigenem Klärgas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53312" y="6446520"/>
            <a:ext cx="5852160" cy="1371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defRPr sz="700" b="0">
                <a:solidFill>
                  <a:srgbClr val="696969"/>
                </a:solidFill>
                <a:latin typeface="Arial"/>
              </a:defRPr>
            </a:pPr>
            <a:r>
              <a:t>Klima- und Umweltbeirat · 26.08.2026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21040" y="6446520"/>
            <a:ext cx="320040" cy="1371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>
              <a:defRPr sz="700" b="0">
                <a:solidFill>
                  <a:srgbClr val="696969"/>
                </a:solidFill>
                <a:latin typeface="Arial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325880" y="256032"/>
            <a:ext cx="7360920" cy="38404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defRPr sz="2000" b="1">
                <a:solidFill>
                  <a:srgbClr val="344D5D"/>
                </a:solidFill>
                <a:latin typeface="Arial"/>
              </a:defRPr>
            </a:pPr>
            <a:r>
              <a:t>Abwasserwerk: neues Betriebsgebäude</a:t>
            </a:r>
          </a:p>
        </p:txBody>
      </p:sp>
      <p:sp>
        <p:nvSpPr>
          <p:cNvPr id="4" name="Rectangle 3"/>
          <p:cNvSpPr/>
          <p:nvPr/>
        </p:nvSpPr>
        <p:spPr>
          <a:xfrm>
            <a:off x="1325880" y="713232"/>
            <a:ext cx="960120" cy="36576"/>
          </a:xfrm>
          <a:prstGeom prst="rect">
            <a:avLst/>
          </a:prstGeom>
          <a:solidFill>
            <a:srgbClr val="2970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217ae149-bb75-427b-9e1c-a3ee831ad4b6.png"/>
          <p:cNvPicPr>
            <a:picLocks noChangeAspect="1"/>
          </p:cNvPicPr>
          <p:nvPr/>
        </p:nvPicPr>
        <p:blipFill>
          <a:blip r:embed="rId2"/>
          <a:srcRect t="2296" b="2296"/>
          <a:stretch>
            <a:fillRect/>
          </a:stretch>
        </p:blipFill>
        <p:spPr>
          <a:xfrm>
            <a:off x="1371600" y="1097280"/>
            <a:ext cx="4800600" cy="49834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00800" y="1508760"/>
            <a:ext cx="1965960" cy="8229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2200" b="1">
                <a:solidFill>
                  <a:srgbClr val="297097"/>
                </a:solidFill>
                <a:latin typeface="Arial"/>
              </a:defRPr>
            </a:pPr>
            <a:r>
              <a:t>100 %</a:t>
            </a:r>
            <a:br/>
            <a:r>
              <a:t>energieautark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0" y="2606040"/>
            <a:ext cx="1965960" cy="4114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250" b="1">
                <a:solidFill>
                  <a:srgbClr val="46895D"/>
                </a:solidFill>
                <a:latin typeface="Arial"/>
              </a:defRPr>
            </a:pPr>
            <a:r>
              <a:t>klimaneutral betrieben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55080" y="3337560"/>
            <a:ext cx="2057400" cy="14173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050" b="0">
                <a:solidFill>
                  <a:srgbClr val="3C3C3C"/>
                </a:solidFill>
                <a:latin typeface="Arial"/>
              </a:defRPr>
            </a:pPr>
            <a:r>
              <a:t>Wärmeversorgung aus dem klärgasbetriebenen BHKW – eingebunden in das Gesamtenergiekonzept des Abwasserwerks.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3312" y="6446520"/>
            <a:ext cx="5852160" cy="1371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defRPr sz="700" b="0">
                <a:solidFill>
                  <a:srgbClr val="696969"/>
                </a:solidFill>
                <a:latin typeface="Arial"/>
              </a:defRPr>
            </a:pPr>
            <a:r>
              <a:t>Klima- und Umweltbeirat · 26.08.2026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21040" y="6446520"/>
            <a:ext cx="320040" cy="1371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>
              <a:defRPr sz="700" b="0">
                <a:solidFill>
                  <a:srgbClr val="696969"/>
                </a:solidFill>
                <a:latin typeface="Arial"/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325880" y="256032"/>
            <a:ext cx="7360920" cy="34471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defRPr sz="2000" b="1">
                <a:solidFill>
                  <a:srgbClr val="344D5D"/>
                </a:solidFill>
                <a:latin typeface="Arial"/>
              </a:defRPr>
            </a:pPr>
            <a:r>
              <a:rPr dirty="0" err="1"/>
              <a:t>Abwasserwerk</a:t>
            </a:r>
            <a:r>
              <a:rPr dirty="0"/>
              <a:t>: </a:t>
            </a:r>
            <a:r>
              <a:rPr dirty="0" err="1"/>
              <a:t>Photovoltaik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1325880" y="713232"/>
            <a:ext cx="960120" cy="36576"/>
          </a:xfrm>
          <a:prstGeom prst="rect">
            <a:avLst/>
          </a:prstGeom>
          <a:solidFill>
            <a:srgbClr val="2970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371600" y="1234440"/>
            <a:ext cx="2194560" cy="1664208"/>
          </a:xfrm>
          <a:prstGeom prst="round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463040" y="1380744"/>
            <a:ext cx="2011679" cy="4114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750" b="1">
                <a:solidFill>
                  <a:srgbClr val="297097"/>
                </a:solidFill>
                <a:latin typeface="Arial"/>
              </a:defRPr>
            </a:pPr>
            <a:r>
              <a:t>144,76 kWp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81328" y="1856232"/>
            <a:ext cx="1975104" cy="310896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000" b="1">
                <a:solidFill>
                  <a:srgbClr val="3C3C3C"/>
                </a:solidFill>
                <a:latin typeface="Arial"/>
              </a:defRPr>
            </a:pPr>
            <a:r>
              <a:t>Schlammlagerplatz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81328" y="2185416"/>
            <a:ext cx="1975104" cy="6400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850" b="0">
                <a:solidFill>
                  <a:srgbClr val="696969"/>
                </a:solidFill>
                <a:latin typeface="Arial"/>
              </a:defRPr>
            </a:pPr>
            <a:r>
              <a:t>616 Module · seit 2013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794760" y="1234440"/>
            <a:ext cx="2194560" cy="1664208"/>
          </a:xfrm>
          <a:prstGeom prst="round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886200" y="1380744"/>
            <a:ext cx="2011679" cy="4114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750" b="1">
                <a:solidFill>
                  <a:srgbClr val="297097"/>
                </a:solidFill>
                <a:latin typeface="Arial"/>
              </a:defRPr>
            </a:pPr>
            <a:r>
              <a:t>102,08 kWp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04488" y="1856232"/>
            <a:ext cx="1975104" cy="310896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000" b="1">
                <a:solidFill>
                  <a:srgbClr val="3C3C3C"/>
                </a:solidFill>
                <a:latin typeface="Arial"/>
              </a:defRPr>
            </a:pPr>
            <a:r>
              <a:t>Fahrzeughalle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04488" y="2185416"/>
            <a:ext cx="1975104" cy="6400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850" b="0">
                <a:solidFill>
                  <a:srgbClr val="696969"/>
                </a:solidFill>
                <a:latin typeface="Arial"/>
              </a:defRPr>
            </a:pPr>
            <a:r>
              <a:t>232 Module · seit 2025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1234440"/>
            <a:ext cx="2194560" cy="1664208"/>
          </a:xfrm>
          <a:prstGeom prst="round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309359" y="1380744"/>
            <a:ext cx="2011679" cy="4114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750" b="1">
                <a:solidFill>
                  <a:srgbClr val="297097"/>
                </a:solidFill>
                <a:latin typeface="Arial"/>
              </a:defRPr>
            </a:pPr>
            <a:r>
              <a:t>74,36 kWp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27648" y="1856232"/>
            <a:ext cx="1975104" cy="310896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000" b="1">
                <a:solidFill>
                  <a:srgbClr val="3C3C3C"/>
                </a:solidFill>
                <a:latin typeface="Arial"/>
              </a:defRPr>
            </a:pPr>
            <a:r>
              <a:t>Betriebsgebäude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27648" y="2185416"/>
            <a:ext cx="1975104" cy="6400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850" b="0">
                <a:solidFill>
                  <a:srgbClr val="696969"/>
                </a:solidFill>
                <a:latin typeface="Arial"/>
              </a:defRPr>
            </a:pPr>
            <a:r>
              <a:t>169 Module · seit 2025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43200" y="3611880"/>
            <a:ext cx="4389120" cy="5943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2550" b="1">
                <a:solidFill>
                  <a:srgbClr val="297097"/>
                </a:solidFill>
                <a:latin typeface="Arial"/>
              </a:defRPr>
            </a:pPr>
            <a:r>
              <a:t>321,20 kWp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43200" y="4297680"/>
            <a:ext cx="4389120" cy="32004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150" b="0">
                <a:solidFill>
                  <a:srgbClr val="696969"/>
                </a:solidFill>
                <a:latin typeface="Arial"/>
              </a:defRPr>
            </a:pPr>
            <a:r>
              <a:t>installierte PV-Leistung im Abwasserwerk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5166360"/>
            <a:ext cx="6949440" cy="4572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150" b="0">
                <a:solidFill>
                  <a:srgbClr val="3C3C3C"/>
                </a:solidFill>
                <a:latin typeface="Arial"/>
              </a:defRPr>
            </a:pPr>
            <a:r>
              <a:t>Vorhandene Betriebsflächen werden konsequent zur regenerativen Stromerzeugung genutzt.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53312" y="6446520"/>
            <a:ext cx="5852160" cy="1371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defRPr sz="700" b="0">
                <a:solidFill>
                  <a:srgbClr val="696969"/>
                </a:solidFill>
                <a:latin typeface="Arial"/>
              </a:defRPr>
            </a:pPr>
            <a:r>
              <a:t>Klima- und Umweltbeirat · 26.08.2026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21040" y="6446520"/>
            <a:ext cx="320040" cy="1371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>
              <a:defRPr sz="700" b="0">
                <a:solidFill>
                  <a:srgbClr val="696969"/>
                </a:solidFill>
                <a:latin typeface="Arial"/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325880" y="256032"/>
            <a:ext cx="7360920" cy="38404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defRPr sz="2000" b="1">
                <a:solidFill>
                  <a:srgbClr val="344D5D"/>
                </a:solidFill>
                <a:latin typeface="Arial"/>
              </a:defRPr>
            </a:pPr>
            <a:r>
              <a:t>Abwasserwerk: Energiebedarf konsequent reduzieren</a:t>
            </a:r>
          </a:p>
        </p:txBody>
      </p:sp>
      <p:sp>
        <p:nvSpPr>
          <p:cNvPr id="4" name="Rectangle 3"/>
          <p:cNvSpPr/>
          <p:nvPr/>
        </p:nvSpPr>
        <p:spPr>
          <a:xfrm>
            <a:off x="1325880" y="713232"/>
            <a:ext cx="960120" cy="36576"/>
          </a:xfrm>
          <a:prstGeom prst="rect">
            <a:avLst/>
          </a:prstGeom>
          <a:solidFill>
            <a:srgbClr val="2970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371600" y="1234440"/>
            <a:ext cx="2194560" cy="3429000"/>
          </a:xfrm>
          <a:prstGeom prst="round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499616" y="1399032"/>
            <a:ext cx="1938528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250" b="1">
                <a:solidFill>
                  <a:srgbClr val="344D5D"/>
                </a:solidFill>
                <a:latin typeface="Arial"/>
              </a:defRPr>
            </a:pPr>
            <a:r>
              <a:t>IE5-Antriebstechnik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36192" y="1892808"/>
            <a:ext cx="1865376" cy="266090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000" b="0">
                <a:solidFill>
                  <a:srgbClr val="3C3C3C"/>
                </a:solidFill>
                <a:latin typeface="Arial"/>
              </a:defRPr>
            </a:pPr>
            <a:r>
              <a:t>Pumpen und Antriebe werden bei Erneuerungen sukzessive auf hocheffiziente IE5-Technik umgestellt.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794760" y="1234440"/>
            <a:ext cx="2194560" cy="3429000"/>
          </a:xfrm>
          <a:prstGeom prst="round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922776" y="1399032"/>
            <a:ext cx="1938528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250" b="1">
                <a:solidFill>
                  <a:srgbClr val="344D5D"/>
                </a:solidFill>
                <a:latin typeface="Arial"/>
              </a:defRPr>
            </a:pPr>
            <a:r>
              <a:t>28 Pumpwerke &amp; Becken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59352" y="1892808"/>
            <a:ext cx="1865376" cy="266090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000" b="0">
                <a:solidFill>
                  <a:srgbClr val="3C3C3C"/>
                </a:solidFill>
                <a:latin typeface="Arial"/>
              </a:defRPr>
            </a:pPr>
            <a:r>
              <a:t>Auch die dezentrale Infrastruktur des Abwasserwerks wird Schritt für Schritt energetisch optimiert.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234440"/>
            <a:ext cx="2194560" cy="3429000"/>
          </a:xfrm>
          <a:prstGeom prst="round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345936" y="1399032"/>
            <a:ext cx="1938528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250" b="1">
                <a:solidFill>
                  <a:srgbClr val="344D5D"/>
                </a:solidFill>
                <a:latin typeface="Arial"/>
              </a:defRPr>
            </a:pPr>
            <a:r>
              <a:t>Intelligente Steuerung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82512" y="1892808"/>
            <a:ext cx="1865376" cy="266090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000" b="0">
                <a:solidFill>
                  <a:srgbClr val="3C3C3C"/>
                </a:solidFill>
                <a:latin typeface="Arial"/>
              </a:defRPr>
            </a:pPr>
            <a:r>
              <a:t>Leistung und Laufzeiten orientieren sich am tatsächlichen Prozessbedarf.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63040" y="5303520"/>
            <a:ext cx="6949440" cy="38404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350" b="1">
                <a:solidFill>
                  <a:srgbClr val="297097"/>
                </a:solidFill>
                <a:latin typeface="Arial"/>
              </a:defRPr>
            </a:pPr>
            <a:r>
              <a:t>Energie vermeiden · effizient einsetzen · selbst erzeugen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53312" y="6446520"/>
            <a:ext cx="5852160" cy="1371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defRPr sz="700" b="0">
                <a:solidFill>
                  <a:srgbClr val="696969"/>
                </a:solidFill>
                <a:latin typeface="Arial"/>
              </a:defRPr>
            </a:pPr>
            <a:r>
              <a:t>Klima- und Umweltbeirat · 26.08.2026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21040" y="6446520"/>
            <a:ext cx="320040" cy="1371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>
              <a:defRPr sz="700" b="0">
                <a:solidFill>
                  <a:srgbClr val="696969"/>
                </a:solidFill>
                <a:latin typeface="Arial"/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325880" y="256032"/>
            <a:ext cx="7360920" cy="38404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defRPr sz="2000" b="1">
                <a:solidFill>
                  <a:srgbClr val="344D5D"/>
                </a:solidFill>
                <a:latin typeface="Arial"/>
              </a:defRPr>
            </a:pPr>
            <a:r>
              <a:t>Wasserwerk: hocheffiziente Pumpen- und Antriebstechnik</a:t>
            </a:r>
          </a:p>
        </p:txBody>
      </p:sp>
      <p:sp>
        <p:nvSpPr>
          <p:cNvPr id="4" name="Rectangle 3"/>
          <p:cNvSpPr/>
          <p:nvPr/>
        </p:nvSpPr>
        <p:spPr>
          <a:xfrm>
            <a:off x="1325880" y="713232"/>
            <a:ext cx="960120" cy="36576"/>
          </a:xfrm>
          <a:prstGeom prst="rect">
            <a:avLst/>
          </a:prstGeom>
          <a:solidFill>
            <a:srgbClr val="2970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737360" y="1463040"/>
            <a:ext cx="2971800" cy="3337560"/>
          </a:xfrm>
          <a:prstGeom prst="round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865376" y="1627632"/>
            <a:ext cx="2715768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250" b="1">
                <a:solidFill>
                  <a:srgbClr val="344D5D"/>
                </a:solidFill>
                <a:latin typeface="Arial"/>
              </a:defRPr>
            </a:pPr>
            <a:r>
              <a:t>IE5-Motoren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01952" y="2121408"/>
            <a:ext cx="2642616" cy="25694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000" b="0">
                <a:solidFill>
                  <a:srgbClr val="3C3C3C"/>
                </a:solidFill>
                <a:latin typeface="Arial"/>
              </a:defRPr>
            </a:pPr>
            <a:r>
              <a:t>Bei Neu- und Ersatzbeschaffungen kommen hocheffiziente Motoren der Effizienzklasse IE5 zum Einsatz.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166360" y="1463040"/>
            <a:ext cx="2971800" cy="3337560"/>
          </a:xfrm>
          <a:prstGeom prst="round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294376" y="1627632"/>
            <a:ext cx="2715768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250" b="1">
                <a:solidFill>
                  <a:srgbClr val="344D5D"/>
                </a:solidFill>
                <a:latin typeface="Arial"/>
              </a:defRPr>
            </a:pPr>
            <a:r>
              <a:t>Effizienz im Dauerbetrieb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0952" y="2121408"/>
            <a:ext cx="2642616" cy="25694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000" b="0">
                <a:solidFill>
                  <a:srgbClr val="3C3C3C"/>
                </a:solidFill>
                <a:latin typeface="Arial"/>
              </a:defRPr>
            </a:pPr>
            <a:r>
              <a:t>Gerade bei Pumpen mit langen Laufzeiten senkt ein hoher Motorwirkungsgrad den Stromverbrauch dauerhaft.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63040" y="5303520"/>
            <a:ext cx="6949440" cy="38404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400" b="1">
                <a:solidFill>
                  <a:srgbClr val="297097"/>
                </a:solidFill>
                <a:latin typeface="Arial"/>
              </a:defRPr>
            </a:pPr>
            <a:r>
              <a:t>Weniger Energieeinsatz bei gleicher Versorgungsleistung.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53312" y="6446520"/>
            <a:ext cx="5852160" cy="1371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defRPr sz="700" b="0">
                <a:solidFill>
                  <a:srgbClr val="696969"/>
                </a:solidFill>
                <a:latin typeface="Arial"/>
              </a:defRPr>
            </a:pPr>
            <a:r>
              <a:t>Klima- und Umweltbeirat · 26.08.2026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21040" y="6446520"/>
            <a:ext cx="320040" cy="1371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>
              <a:defRPr sz="700" b="0">
                <a:solidFill>
                  <a:srgbClr val="696969"/>
                </a:solidFill>
                <a:latin typeface="Arial"/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325880" y="256032"/>
            <a:ext cx="7360920" cy="38404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defRPr sz="2000" b="1">
                <a:solidFill>
                  <a:srgbClr val="344D5D"/>
                </a:solidFill>
                <a:latin typeface="Arial"/>
              </a:defRPr>
            </a:pPr>
            <a:r>
              <a:t>Alle Betriebszweige: effiziente Beleuchtung</a:t>
            </a:r>
          </a:p>
        </p:txBody>
      </p:sp>
      <p:sp>
        <p:nvSpPr>
          <p:cNvPr id="4" name="Rectangle 3"/>
          <p:cNvSpPr/>
          <p:nvPr/>
        </p:nvSpPr>
        <p:spPr>
          <a:xfrm>
            <a:off x="1325880" y="713232"/>
            <a:ext cx="960120" cy="36576"/>
          </a:xfrm>
          <a:prstGeom prst="rect">
            <a:avLst/>
          </a:prstGeom>
          <a:solidFill>
            <a:srgbClr val="2970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463040" y="1280160"/>
            <a:ext cx="7040880" cy="5943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2700" b="1">
                <a:solidFill>
                  <a:srgbClr val="297097"/>
                </a:solidFill>
                <a:latin typeface="Arial"/>
              </a:defRPr>
            </a:pPr>
            <a:r>
              <a:t>100 % LED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63040" y="1965960"/>
            <a:ext cx="7040880" cy="3657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350" b="1">
                <a:solidFill>
                  <a:srgbClr val="344D5D"/>
                </a:solidFill>
                <a:latin typeface="Arial"/>
              </a:defRPr>
            </a:pPr>
            <a:r>
              <a:t>bereits seit Jahren in allen Betriebszweigen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783080" y="2834640"/>
            <a:ext cx="297180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911095" y="2999232"/>
            <a:ext cx="2715768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250" b="1">
                <a:solidFill>
                  <a:srgbClr val="344D5D"/>
                </a:solidFill>
                <a:latin typeface="Arial"/>
              </a:defRPr>
            </a:pPr>
            <a:r>
              <a:t>LED-Beleuchtung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47672" y="3493008"/>
            <a:ext cx="2642616" cy="110642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000" b="0">
                <a:solidFill>
                  <a:srgbClr val="3C3C3C"/>
                </a:solidFill>
                <a:latin typeface="Arial"/>
              </a:defRPr>
            </a:pPr>
            <a:r>
              <a:t>Deutlich geringerer Stromverbrauch gegenüber konventioneller Beleuchtung.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166360" y="2834640"/>
            <a:ext cx="297180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294376" y="2999232"/>
            <a:ext cx="2715768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250" b="1">
                <a:solidFill>
                  <a:srgbClr val="344D5D"/>
                </a:solidFill>
                <a:latin typeface="Arial"/>
              </a:defRPr>
            </a:pPr>
            <a:r>
              <a:t>Bewegungs- und Präsenzmelder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0952" y="3493008"/>
            <a:ext cx="2642616" cy="110642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000" b="0">
                <a:solidFill>
                  <a:srgbClr val="3C3C3C"/>
                </a:solidFill>
                <a:latin typeface="Arial"/>
              </a:defRPr>
            </a:pPr>
            <a:r>
              <a:t>Licht nur dort und dann, wo es tatsächlich benötigt wird.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53312" y="6446520"/>
            <a:ext cx="5852160" cy="1371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defRPr sz="700" b="0">
                <a:solidFill>
                  <a:srgbClr val="696969"/>
                </a:solidFill>
                <a:latin typeface="Arial"/>
              </a:defRPr>
            </a:pPr>
            <a:r>
              <a:t>Klima- und Umweltbeirat · 26.08.2026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21040" y="6446520"/>
            <a:ext cx="320040" cy="1371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>
              <a:defRPr sz="700" b="0">
                <a:solidFill>
                  <a:srgbClr val="696969"/>
                </a:solidFill>
                <a:latin typeface="Arial"/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1325880" y="256032"/>
            <a:ext cx="7360920" cy="38404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defRPr sz="2000" b="1">
                <a:solidFill>
                  <a:srgbClr val="344D5D"/>
                </a:solidFill>
                <a:latin typeface="Arial"/>
              </a:defRPr>
            </a:pPr>
            <a:r>
              <a:t>Energie- und Wärmeversorgung: neuer Betriebszweig</a:t>
            </a:r>
          </a:p>
        </p:txBody>
      </p:sp>
      <p:sp>
        <p:nvSpPr>
          <p:cNvPr id="4" name="Rectangle 3"/>
          <p:cNvSpPr/>
          <p:nvPr/>
        </p:nvSpPr>
        <p:spPr>
          <a:xfrm>
            <a:off x="1325880" y="713232"/>
            <a:ext cx="960120" cy="36576"/>
          </a:xfrm>
          <a:prstGeom prst="rect">
            <a:avLst/>
          </a:prstGeom>
          <a:solidFill>
            <a:srgbClr val="2970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463040" y="1325880"/>
            <a:ext cx="7040880" cy="7315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2050" b="1">
                <a:solidFill>
                  <a:srgbClr val="344D5D"/>
                </a:solidFill>
                <a:latin typeface="Arial"/>
              </a:defRPr>
            </a:pPr>
            <a:r>
              <a:t>Kommunale Energieprojekte selbst umsetzen und dauerhaft betreiben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098548" y="2735640"/>
            <a:ext cx="155448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226564" y="3089642"/>
            <a:ext cx="1298448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250" b="1">
                <a:solidFill>
                  <a:srgbClr val="344D5D"/>
                </a:solidFill>
                <a:latin typeface="Arial"/>
              </a:defRPr>
            </a:pPr>
            <a:r>
              <a:rPr dirty="0"/>
              <a:t>WASSER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29100" y="2735640"/>
            <a:ext cx="155448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357116" y="3100860"/>
            <a:ext cx="1298448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250" b="1">
                <a:solidFill>
                  <a:srgbClr val="344D5D"/>
                </a:solidFill>
                <a:latin typeface="Arial"/>
              </a:defRPr>
            </a:pPr>
            <a:r>
              <a:rPr dirty="0"/>
              <a:t>ABWASSER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28232" y="2735640"/>
            <a:ext cx="155448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86632" y="3100860"/>
            <a:ext cx="1298448" cy="42165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250" b="1">
                <a:solidFill>
                  <a:srgbClr val="344D5D"/>
                </a:solidFill>
                <a:latin typeface="Arial"/>
              </a:defRPr>
            </a:pPr>
            <a:r>
              <a:rPr dirty="0"/>
              <a:t>ENERGIE</a:t>
            </a:r>
            <a:r>
              <a:rPr lang="de-DE" dirty="0"/>
              <a:t>- UND WÄRME</a:t>
            </a:r>
            <a:endParaRPr dirty="0"/>
          </a:p>
        </p:txBody>
      </p:sp>
      <p:sp>
        <p:nvSpPr>
          <p:cNvPr id="15" name="TextBox 14"/>
          <p:cNvSpPr txBox="1"/>
          <p:nvPr/>
        </p:nvSpPr>
        <p:spPr>
          <a:xfrm>
            <a:off x="1353312" y="6446520"/>
            <a:ext cx="5852160" cy="1371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defRPr sz="700" b="0">
                <a:solidFill>
                  <a:srgbClr val="696969"/>
                </a:solidFill>
                <a:latin typeface="Arial"/>
              </a:defRPr>
            </a:pPr>
            <a:r>
              <a:t>Klima- und Umweltbeirat · 26.08.2026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21040" y="6446520"/>
            <a:ext cx="320040" cy="1371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>
              <a:defRPr sz="700" b="0">
                <a:solidFill>
                  <a:srgbClr val="696969"/>
                </a:solidFill>
                <a:latin typeface="Arial"/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1325880" y="256032"/>
            <a:ext cx="7360920" cy="38404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defRPr sz="2000" b="1">
                <a:solidFill>
                  <a:srgbClr val="344D5D"/>
                </a:solidFill>
                <a:latin typeface="Arial"/>
              </a:defRPr>
            </a:pPr>
            <a:r>
              <a:rPr dirty="0"/>
              <a:t>Energie- und </a:t>
            </a:r>
            <a:r>
              <a:rPr dirty="0" err="1"/>
              <a:t>Wärmeversorgung</a:t>
            </a:r>
            <a:r>
              <a:rPr dirty="0"/>
              <a:t>: </a:t>
            </a:r>
            <a:r>
              <a:rPr dirty="0" err="1"/>
              <a:t>mögliche</a:t>
            </a:r>
            <a:r>
              <a:rPr dirty="0"/>
              <a:t> </a:t>
            </a:r>
            <a:r>
              <a:rPr dirty="0" err="1"/>
              <a:t>Projekte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1325880" y="713232"/>
            <a:ext cx="960120" cy="36576"/>
          </a:xfrm>
          <a:prstGeom prst="rect">
            <a:avLst/>
          </a:prstGeom>
          <a:solidFill>
            <a:srgbClr val="2970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325880" y="804672"/>
            <a:ext cx="7315200" cy="2560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defRPr sz="950" b="0">
                <a:solidFill>
                  <a:srgbClr val="696969"/>
                </a:solidFill>
                <a:latin typeface="Arial"/>
              </a:defRPr>
            </a:pPr>
            <a:r>
              <a:t>Projektansätze / derzeit in Prüfung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510148" y="1210078"/>
            <a:ext cx="219456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596896" y="1433322"/>
            <a:ext cx="1938528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250" b="1">
                <a:solidFill>
                  <a:srgbClr val="344D5D"/>
                </a:solidFill>
                <a:latin typeface="Arial"/>
              </a:defRPr>
            </a:pPr>
            <a:r>
              <a:rPr dirty="0" err="1"/>
              <a:t>Schul</a:t>
            </a:r>
            <a:r>
              <a:rPr dirty="0"/>
              <a:t>- und </a:t>
            </a:r>
            <a:r>
              <a:rPr dirty="0" err="1"/>
              <a:t>Sportzentrum</a:t>
            </a:r>
            <a:r>
              <a:rPr dirty="0"/>
              <a:t> </a:t>
            </a:r>
            <a:r>
              <a:rPr dirty="0" err="1"/>
              <a:t>Mülheim-Kärlich</a:t>
            </a:r>
            <a:endParaRPr dirty="0"/>
          </a:p>
        </p:txBody>
      </p:sp>
      <p:sp>
        <p:nvSpPr>
          <p:cNvPr id="8" name="TextBox 7"/>
          <p:cNvSpPr txBox="1"/>
          <p:nvPr/>
        </p:nvSpPr>
        <p:spPr>
          <a:xfrm>
            <a:off x="2667179" y="2109518"/>
            <a:ext cx="1865376" cy="806375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000" b="0">
                <a:solidFill>
                  <a:srgbClr val="3C3C3C"/>
                </a:solidFill>
                <a:latin typeface="Arial"/>
              </a:defRPr>
            </a:pPr>
            <a:endParaRPr lang="de-DE" dirty="0"/>
          </a:p>
          <a:p>
            <a:pPr algn="ctr">
              <a:defRPr sz="1000" b="0">
                <a:solidFill>
                  <a:srgbClr val="3C3C3C"/>
                </a:solidFill>
                <a:latin typeface="Arial"/>
              </a:defRPr>
            </a:pPr>
            <a:r>
              <a:rPr dirty="0" err="1"/>
              <a:t>Neubau</a:t>
            </a:r>
            <a:r>
              <a:rPr dirty="0"/>
              <a:t> </a:t>
            </a:r>
            <a:r>
              <a:rPr dirty="0" err="1"/>
              <a:t>bzw</a:t>
            </a:r>
            <a:r>
              <a:rPr dirty="0"/>
              <a:t>. </a:t>
            </a:r>
            <a:r>
              <a:rPr dirty="0" err="1"/>
              <a:t>Sanierung</a:t>
            </a:r>
            <a:r>
              <a:rPr dirty="0"/>
              <a:t> </a:t>
            </a:r>
            <a:r>
              <a:rPr dirty="0" err="1"/>
              <a:t>als</a:t>
            </a:r>
            <a:r>
              <a:rPr dirty="0"/>
              <a:t> </a:t>
            </a:r>
            <a:r>
              <a:rPr dirty="0" err="1"/>
              <a:t>Ansatzpunkt</a:t>
            </a:r>
            <a:r>
              <a:rPr dirty="0"/>
              <a:t> </a:t>
            </a:r>
            <a:r>
              <a:rPr dirty="0" err="1"/>
              <a:t>für</a:t>
            </a:r>
            <a:r>
              <a:rPr dirty="0"/>
              <a:t> </a:t>
            </a:r>
            <a:r>
              <a:rPr dirty="0" err="1"/>
              <a:t>eine</a:t>
            </a:r>
            <a:r>
              <a:rPr dirty="0"/>
              <a:t> </a:t>
            </a:r>
            <a:r>
              <a:rPr dirty="0" err="1"/>
              <a:t>zukunftsfähige</a:t>
            </a:r>
            <a:r>
              <a:rPr dirty="0"/>
              <a:t> </a:t>
            </a:r>
            <a:r>
              <a:rPr dirty="0" err="1"/>
              <a:t>Wärmeversorgung</a:t>
            </a:r>
            <a:r>
              <a:rPr dirty="0"/>
              <a:t>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22213" y="1225834"/>
            <a:ext cx="219456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550229" y="1408597"/>
            <a:ext cx="1938528" cy="22929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250" b="1">
                <a:solidFill>
                  <a:srgbClr val="344D5D"/>
                </a:solidFill>
                <a:latin typeface="Arial"/>
              </a:defRPr>
            </a:pPr>
            <a:r>
              <a:rPr lang="de-DE" dirty="0"/>
              <a:t>NBG „</a:t>
            </a:r>
            <a:r>
              <a:rPr dirty="0"/>
              <a:t>Urmitz-Mitte</a:t>
            </a:r>
            <a:r>
              <a:rPr lang="de-DE" dirty="0"/>
              <a:t>"</a:t>
            </a:r>
            <a:endParaRPr dirty="0"/>
          </a:p>
        </p:txBody>
      </p:sp>
      <p:sp>
        <p:nvSpPr>
          <p:cNvPr id="14" name="TextBox 13"/>
          <p:cNvSpPr txBox="1"/>
          <p:nvPr/>
        </p:nvSpPr>
        <p:spPr>
          <a:xfrm>
            <a:off x="5623381" y="2109518"/>
            <a:ext cx="1865376" cy="652486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000" b="0">
                <a:solidFill>
                  <a:srgbClr val="3C3C3C"/>
                </a:solidFill>
                <a:latin typeface="Arial"/>
              </a:defRPr>
            </a:pPr>
            <a:endParaRPr lang="de-DE" dirty="0"/>
          </a:p>
          <a:p>
            <a:pPr algn="ctr">
              <a:defRPr sz="1000" b="0">
                <a:solidFill>
                  <a:srgbClr val="3C3C3C"/>
                </a:solidFill>
                <a:latin typeface="Arial"/>
              </a:defRPr>
            </a:pPr>
            <a:r>
              <a:rPr dirty="0" err="1"/>
              <a:t>Mögliche</a:t>
            </a:r>
            <a:r>
              <a:rPr dirty="0"/>
              <a:t> </a:t>
            </a:r>
            <a:r>
              <a:rPr dirty="0" err="1"/>
              <a:t>Quartierslösung</a:t>
            </a:r>
            <a:r>
              <a:rPr dirty="0"/>
              <a:t> </a:t>
            </a:r>
            <a:r>
              <a:rPr dirty="0" err="1"/>
              <a:t>im</a:t>
            </a:r>
            <a:r>
              <a:rPr dirty="0"/>
              <a:t> </a:t>
            </a:r>
            <a:r>
              <a:rPr dirty="0" err="1"/>
              <a:t>Neubaugebiet</a:t>
            </a:r>
            <a:r>
              <a:rPr dirty="0"/>
              <a:t> – </a:t>
            </a:r>
            <a:r>
              <a:rPr dirty="0" err="1"/>
              <a:t>beispielsweise</a:t>
            </a:r>
            <a:r>
              <a:rPr dirty="0"/>
              <a:t> </a:t>
            </a:r>
            <a:r>
              <a:rPr dirty="0" err="1"/>
              <a:t>über</a:t>
            </a:r>
            <a:r>
              <a:rPr dirty="0"/>
              <a:t> </a:t>
            </a:r>
            <a:r>
              <a:rPr dirty="0" err="1"/>
              <a:t>kalte</a:t>
            </a:r>
            <a:r>
              <a:rPr dirty="0"/>
              <a:t> </a:t>
            </a:r>
            <a:r>
              <a:rPr dirty="0" err="1"/>
              <a:t>Nahwärme</a:t>
            </a:r>
            <a:r>
              <a:rPr dirty="0"/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63040" y="5303520"/>
            <a:ext cx="6949440" cy="38404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150" b="1">
                <a:solidFill>
                  <a:srgbClr val="297097"/>
                </a:solidFill>
                <a:latin typeface="Arial"/>
              </a:defRPr>
            </a:pPr>
            <a:r>
              <a:t>Kalte Nahwärme als mögliches Instrument für lokale Wärmeversorgung.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53312" y="6446520"/>
            <a:ext cx="5852160" cy="1371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defRPr sz="700" b="0">
                <a:solidFill>
                  <a:srgbClr val="696969"/>
                </a:solidFill>
                <a:latin typeface="Arial"/>
              </a:defRPr>
            </a:pPr>
            <a:r>
              <a:t>Klima- und Umweltbeirat · 26.08.2026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21040" y="6446520"/>
            <a:ext cx="320040" cy="1371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>
              <a:defRPr sz="700" b="0">
                <a:solidFill>
                  <a:srgbClr val="696969"/>
                </a:solidFill>
                <a:latin typeface="Arial"/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325880" y="256032"/>
            <a:ext cx="7360920" cy="38404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defRPr sz="2000" b="1">
                <a:solidFill>
                  <a:srgbClr val="344D5D"/>
                </a:solidFill>
                <a:latin typeface="Arial"/>
              </a:defRPr>
            </a:pPr>
            <a:r>
              <a:t>WKW GmbH: Energieeffizienz in der Wassergewinnung</a:t>
            </a:r>
          </a:p>
        </p:txBody>
      </p:sp>
      <p:sp>
        <p:nvSpPr>
          <p:cNvPr id="4" name="Rectangle 3"/>
          <p:cNvSpPr/>
          <p:nvPr/>
        </p:nvSpPr>
        <p:spPr>
          <a:xfrm>
            <a:off x="1325880" y="713232"/>
            <a:ext cx="960120" cy="36576"/>
          </a:xfrm>
          <a:prstGeom prst="rect">
            <a:avLst/>
          </a:prstGeom>
          <a:solidFill>
            <a:srgbClr val="2970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Wkw gmbh mit pv.jpg"/>
          <p:cNvPicPr>
            <a:picLocks noChangeAspect="1"/>
          </p:cNvPicPr>
          <p:nvPr/>
        </p:nvPicPr>
        <p:blipFill>
          <a:blip r:embed="rId2"/>
          <a:srcRect l="2881" r="2881"/>
          <a:stretch>
            <a:fillRect/>
          </a:stretch>
        </p:blipFill>
        <p:spPr>
          <a:xfrm>
            <a:off x="1371600" y="1097280"/>
            <a:ext cx="4389120" cy="489204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035040" y="1234440"/>
            <a:ext cx="237744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126479" y="1380744"/>
            <a:ext cx="2194560" cy="4114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750" b="1">
                <a:solidFill>
                  <a:srgbClr val="297097"/>
                </a:solidFill>
                <a:latin typeface="Arial"/>
              </a:defRPr>
            </a:pPr>
            <a:r>
              <a:t>ISO 50001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44768" y="1856232"/>
            <a:ext cx="2157984" cy="310896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000" b="1">
                <a:solidFill>
                  <a:srgbClr val="3C3C3C"/>
                </a:solidFill>
                <a:latin typeface="Arial"/>
              </a:defRPr>
            </a:pPr>
            <a:r>
              <a:t>Energiemanagement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35040" y="2743200"/>
            <a:ext cx="237744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126479" y="2889504"/>
            <a:ext cx="2194560" cy="30623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750" b="1">
                <a:solidFill>
                  <a:srgbClr val="297097"/>
                </a:solidFill>
                <a:latin typeface="Arial"/>
              </a:defRPr>
            </a:pPr>
            <a:r>
              <a:rPr lang="de-DE" dirty="0"/>
              <a:t>Motoren mit </a:t>
            </a:r>
            <a:r>
              <a:rPr dirty="0"/>
              <a:t>IE5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44768" y="3364992"/>
            <a:ext cx="2157984" cy="310896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000" b="1">
                <a:solidFill>
                  <a:srgbClr val="3C3C3C"/>
                </a:solidFill>
                <a:latin typeface="Arial"/>
              </a:defRPr>
            </a:pPr>
            <a:r>
              <a:t>neue Pumpen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35040" y="4251960"/>
            <a:ext cx="237744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126479" y="4398264"/>
            <a:ext cx="2194560" cy="4114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750" b="1">
                <a:solidFill>
                  <a:srgbClr val="297097"/>
                </a:solidFill>
                <a:latin typeface="Arial"/>
              </a:defRPr>
            </a:pPr>
            <a:r>
              <a:t>39,52 kWp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44768" y="4873752"/>
            <a:ext cx="2157984" cy="310896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000" b="1">
                <a:solidFill>
                  <a:srgbClr val="3C3C3C"/>
                </a:solidFill>
                <a:latin typeface="Arial"/>
              </a:defRPr>
            </a:pPr>
            <a:r>
              <a:t>bestehende Dach-PV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44768" y="5202936"/>
            <a:ext cx="2157984" cy="393191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850" b="0">
                <a:solidFill>
                  <a:srgbClr val="696969"/>
                </a:solidFill>
                <a:latin typeface="Arial"/>
              </a:defRPr>
            </a:pPr>
            <a:r>
              <a:t>152 Module · seit 2015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53312" y="6446520"/>
            <a:ext cx="5852160" cy="1371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defRPr sz="700" b="0">
                <a:solidFill>
                  <a:srgbClr val="696969"/>
                </a:solidFill>
                <a:latin typeface="Arial"/>
              </a:defRPr>
            </a:pPr>
            <a:r>
              <a:t>Klima- und Umweltbeirat · 26.08.2026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21040" y="6446520"/>
            <a:ext cx="320040" cy="1371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>
              <a:defRPr sz="700" b="0">
                <a:solidFill>
                  <a:srgbClr val="696969"/>
                </a:solidFill>
                <a:latin typeface="Arial"/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1325880" y="256032"/>
            <a:ext cx="7360920" cy="652486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2000" b="1">
                <a:solidFill>
                  <a:srgbClr val="344D5D"/>
                </a:solidFill>
                <a:latin typeface="Arial"/>
              </a:defRPr>
            </a:pPr>
            <a:r>
              <a:rPr lang="de-DE" dirty="0"/>
              <a:t>Wasserwerk Koblenz/Weißenthurm GmbH</a:t>
            </a:r>
            <a:r>
              <a:rPr dirty="0"/>
              <a:t>: </a:t>
            </a:r>
            <a:r>
              <a:rPr dirty="0" err="1"/>
              <a:t>Ausbau</a:t>
            </a:r>
            <a:r>
              <a:rPr dirty="0"/>
              <a:t> der </a:t>
            </a:r>
            <a:r>
              <a:rPr dirty="0" err="1"/>
              <a:t>eigenen</a:t>
            </a:r>
            <a:r>
              <a:rPr dirty="0"/>
              <a:t> </a:t>
            </a:r>
            <a:r>
              <a:rPr dirty="0" err="1"/>
              <a:t>Stromerzeugung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1325880" y="713232"/>
            <a:ext cx="960120" cy="36576"/>
          </a:xfrm>
          <a:prstGeom prst="rect">
            <a:avLst/>
          </a:prstGeom>
          <a:solidFill>
            <a:srgbClr val="2970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325880" y="804672"/>
            <a:ext cx="7315200" cy="2560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defRPr sz="950" b="0">
                <a:solidFill>
                  <a:srgbClr val="696969"/>
                </a:solidFill>
                <a:latin typeface="Arial"/>
              </a:defRPr>
            </a:pPr>
            <a:r>
              <a:t>Projektübersicht Freiflächen-Photovoltaik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371600" y="1234440"/>
            <a:ext cx="219456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499616" y="1399032"/>
            <a:ext cx="1938528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250" b="1">
                <a:solidFill>
                  <a:srgbClr val="344D5D"/>
                </a:solidFill>
                <a:latin typeface="Arial"/>
              </a:defRPr>
            </a:pPr>
            <a:r>
              <a:t>Ausgangssituation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36192" y="1892808"/>
            <a:ext cx="1865376" cy="270662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000" b="0">
                <a:solidFill>
                  <a:srgbClr val="3C3C3C"/>
                </a:solidFill>
                <a:latin typeface="Arial"/>
              </a:defRPr>
            </a:pPr>
            <a:r>
              <a:t>Die Wassergewinnung hat einen hohen und weitgehend kontinuierlichen Strombedarf.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794760" y="1234440"/>
            <a:ext cx="219456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922776" y="1399032"/>
            <a:ext cx="1938528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250" b="1">
                <a:solidFill>
                  <a:srgbClr val="344D5D"/>
                </a:solidFill>
                <a:latin typeface="Arial"/>
              </a:defRPr>
            </a:pPr>
            <a:r>
              <a:t>Ziel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59352" y="1892808"/>
            <a:ext cx="1865376" cy="270662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000" b="0">
                <a:solidFill>
                  <a:srgbClr val="3C3C3C"/>
                </a:solidFill>
                <a:latin typeface="Arial"/>
              </a:defRPr>
            </a:pPr>
            <a:r>
              <a:t>Einen deutlich größeren Anteil des Strombedarfs künftig direkt vor Ort aus erneuerbarer Energie erzeugen.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1234440"/>
            <a:ext cx="219456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345936" y="1399032"/>
            <a:ext cx="1938528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250" b="1">
                <a:solidFill>
                  <a:srgbClr val="344D5D"/>
                </a:solidFill>
                <a:latin typeface="Arial"/>
              </a:defRPr>
            </a:pPr>
            <a:r>
              <a:t>Projekt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82512" y="1892808"/>
            <a:ext cx="1865376" cy="270662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000" b="0">
                <a:solidFill>
                  <a:srgbClr val="3C3C3C"/>
                </a:solidFill>
                <a:latin typeface="Arial"/>
              </a:defRPr>
            </a:pPr>
            <a:r>
              <a:t>Errichtung einer Freiflächen-PV-Anlage im Bereich der Wassergewinnung in Kaltenengers.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63040" y="5303520"/>
            <a:ext cx="6949440" cy="4114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600" b="1">
                <a:solidFill>
                  <a:srgbClr val="297097"/>
                </a:solidFill>
                <a:latin typeface="Arial"/>
              </a:defRPr>
            </a:pPr>
            <a:r>
              <a:t>Vom Energieverbraucher zum Eigenversorger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53312" y="6446520"/>
            <a:ext cx="5852160" cy="1371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defRPr sz="700" b="0">
                <a:solidFill>
                  <a:srgbClr val="696969"/>
                </a:solidFill>
                <a:latin typeface="Arial"/>
              </a:defRPr>
            </a:pPr>
            <a:r>
              <a:t>Klima- und Umweltbeirat · 26.08.2026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21040" y="6446520"/>
            <a:ext cx="320040" cy="1371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>
              <a:defRPr sz="700" b="0">
                <a:solidFill>
                  <a:srgbClr val="696969"/>
                </a:solidFill>
                <a:latin typeface="Arial"/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325880" y="256032"/>
            <a:ext cx="7360920" cy="38404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defRPr sz="2000" b="1">
                <a:solidFill>
                  <a:srgbClr val="344D5D"/>
                </a:solidFill>
                <a:latin typeface="Arial"/>
              </a:defRPr>
            </a:pPr>
            <a:r>
              <a:t>WKW GmbH: zwei Varianten wurden untersucht</a:t>
            </a:r>
          </a:p>
        </p:txBody>
      </p:sp>
      <p:sp>
        <p:nvSpPr>
          <p:cNvPr id="4" name="Rectangle 3"/>
          <p:cNvSpPr/>
          <p:nvPr/>
        </p:nvSpPr>
        <p:spPr>
          <a:xfrm>
            <a:off x="1325880" y="713232"/>
            <a:ext cx="960120" cy="36576"/>
          </a:xfrm>
          <a:prstGeom prst="rect">
            <a:avLst/>
          </a:prstGeom>
          <a:solidFill>
            <a:srgbClr val="2970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554480" y="1234440"/>
            <a:ext cx="3246120" cy="3703320"/>
          </a:xfrm>
          <a:prstGeom prst="round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682495" y="1399032"/>
            <a:ext cx="2990087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250" b="1">
                <a:solidFill>
                  <a:srgbClr val="344D5D"/>
                </a:solidFill>
                <a:latin typeface="Arial"/>
              </a:defRPr>
            </a:pPr>
            <a:r>
              <a:t>Variante 1 · Brunnen 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19072" y="1892808"/>
            <a:ext cx="2916936" cy="293522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000" b="0">
                <a:solidFill>
                  <a:srgbClr val="3C3C3C"/>
                </a:solidFill>
                <a:latin typeface="Arial"/>
              </a:defRPr>
            </a:pPr>
            <a:r>
              <a:t>3,962 MWp</a:t>
            </a:r>
            <a:br/>
            <a:r>
              <a:t>4,248 Mio. kWh/Jahr</a:t>
            </a:r>
            <a:br/>
            <a:r>
              <a:t>3,76 Mio. € Investition</a:t>
            </a:r>
            <a:br/>
            <a:r>
              <a:t>40,5 % Eigenverbrauchsanteil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74920" y="1234440"/>
            <a:ext cx="3246120" cy="3703320"/>
          </a:xfrm>
          <a:prstGeom prst="round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202936" y="1399032"/>
            <a:ext cx="2990087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250" b="1">
                <a:solidFill>
                  <a:srgbClr val="344D5D"/>
                </a:solidFill>
                <a:latin typeface="Arial"/>
              </a:defRPr>
            </a:pPr>
            <a:r>
              <a:t>Variante 2 · Brunnen 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39512" y="1892808"/>
            <a:ext cx="2916936" cy="293522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000" b="0">
                <a:solidFill>
                  <a:srgbClr val="3C3C3C"/>
                </a:solidFill>
                <a:latin typeface="Arial"/>
              </a:defRPr>
            </a:pPr>
            <a:r>
              <a:t>2,437 MWp</a:t>
            </a:r>
            <a:br/>
            <a:r>
              <a:t>2,612 Mio. kWh/Jahr</a:t>
            </a:r>
            <a:br/>
            <a:r>
              <a:t>2,32 Mio. € Investition</a:t>
            </a:r>
            <a:br/>
            <a:r>
              <a:t>58,4 % Eigenverbrauchsanteil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63040" y="5349240"/>
            <a:ext cx="6949440" cy="4114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500" b="1">
                <a:solidFill>
                  <a:srgbClr val="297097"/>
                </a:solidFill>
                <a:latin typeface="Arial"/>
              </a:defRPr>
            </a:pPr>
            <a:r>
              <a:t>Variante 2 wurde als Vorzugsvariante ausgewählt.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53312" y="6446520"/>
            <a:ext cx="5852160" cy="1371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defRPr sz="700" b="0">
                <a:solidFill>
                  <a:srgbClr val="696969"/>
                </a:solidFill>
                <a:latin typeface="Arial"/>
              </a:defRPr>
            </a:pPr>
            <a:r>
              <a:t>Klima- und Umweltbeirat · 26.08.2026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21040" y="6446520"/>
            <a:ext cx="320040" cy="1371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>
              <a:defRPr sz="700" b="0">
                <a:solidFill>
                  <a:srgbClr val="696969"/>
                </a:solidFill>
                <a:latin typeface="Arial"/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1325880" y="256032"/>
            <a:ext cx="7360920" cy="38404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defRPr sz="2000" b="1">
                <a:solidFill>
                  <a:srgbClr val="344D5D"/>
                </a:solidFill>
                <a:latin typeface="Arial"/>
              </a:defRPr>
            </a:pPr>
            <a:r>
              <a:t>WKW GmbH: Variante 2 wird gebaut</a:t>
            </a:r>
          </a:p>
        </p:txBody>
      </p:sp>
      <p:sp>
        <p:nvSpPr>
          <p:cNvPr id="4" name="Rectangle 3"/>
          <p:cNvSpPr/>
          <p:nvPr/>
        </p:nvSpPr>
        <p:spPr>
          <a:xfrm>
            <a:off x="1325880" y="713232"/>
            <a:ext cx="960120" cy="36576"/>
          </a:xfrm>
          <a:prstGeom prst="rect">
            <a:avLst/>
          </a:prstGeom>
          <a:solidFill>
            <a:srgbClr val="2970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325880" y="804672"/>
            <a:ext cx="7315200" cy="2560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defRPr sz="950" b="0">
                <a:solidFill>
                  <a:srgbClr val="696969"/>
                </a:solidFill>
                <a:latin typeface="Arial"/>
              </a:defRPr>
            </a:pPr>
            <a:r>
              <a:t>Standort Brunnen VII · Wasserschutzgebiet Koblenz-Urmitz</a:t>
            </a:r>
          </a:p>
        </p:txBody>
      </p:sp>
      <p:pic>
        <p:nvPicPr>
          <p:cNvPr id="6" name="Picture 5" descr="4e301f02-9762-473f-976c-40d7888c3dc7.png"/>
          <p:cNvPicPr>
            <a:picLocks noChangeAspect="1"/>
          </p:cNvPicPr>
          <p:nvPr/>
        </p:nvPicPr>
        <p:blipFill>
          <a:blip r:embed="rId2"/>
          <a:srcRect l="14375" r="14375"/>
          <a:stretch>
            <a:fillRect/>
          </a:stretch>
        </p:blipFill>
        <p:spPr>
          <a:xfrm>
            <a:off x="1371600" y="1097280"/>
            <a:ext cx="4343400" cy="457200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5989320" y="1234440"/>
            <a:ext cx="117043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080759" y="1380744"/>
            <a:ext cx="987552" cy="4114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750" b="1">
                <a:solidFill>
                  <a:srgbClr val="297097"/>
                </a:solidFill>
                <a:latin typeface="Arial"/>
              </a:defRPr>
            </a:pPr>
            <a:r>
              <a:t>2,44 MWp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9047" y="2020824"/>
            <a:ext cx="950976" cy="310896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000" b="1">
                <a:solidFill>
                  <a:srgbClr val="3C3C3C"/>
                </a:solidFill>
                <a:latin typeface="Arial"/>
              </a:defRPr>
            </a:pPr>
            <a:r>
              <a:rPr dirty="0"/>
              <a:t>PV-</a:t>
            </a:r>
            <a:r>
              <a:rPr dirty="0" err="1"/>
              <a:t>Leistung</a:t>
            </a:r>
            <a:endParaRPr dirty="0"/>
          </a:p>
        </p:txBody>
      </p:sp>
      <p:sp>
        <p:nvSpPr>
          <p:cNvPr id="10" name="Rounded Rectangle 9"/>
          <p:cNvSpPr/>
          <p:nvPr/>
        </p:nvSpPr>
        <p:spPr>
          <a:xfrm>
            <a:off x="7296912" y="1225296"/>
            <a:ext cx="117043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388352" y="1380744"/>
            <a:ext cx="987552" cy="4114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750" b="1">
                <a:solidFill>
                  <a:srgbClr val="297097"/>
                </a:solidFill>
                <a:latin typeface="Arial"/>
              </a:defRPr>
            </a:pPr>
            <a:r>
              <a:t>5.540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88352" y="2040696"/>
            <a:ext cx="950976" cy="310896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000" b="1">
                <a:solidFill>
                  <a:srgbClr val="3C3C3C"/>
                </a:solidFill>
                <a:latin typeface="Arial"/>
              </a:defRPr>
            </a:pPr>
            <a:r>
              <a:rPr dirty="0"/>
              <a:t>Module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989320" y="2788920"/>
            <a:ext cx="117043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080759" y="2935224"/>
            <a:ext cx="987552" cy="4114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750" b="1">
                <a:solidFill>
                  <a:srgbClr val="297097"/>
                </a:solidFill>
                <a:latin typeface="Arial"/>
              </a:defRPr>
            </a:pPr>
            <a:r>
              <a:t>2,61 Mio.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9047" y="3566160"/>
            <a:ext cx="950976" cy="34471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000" b="1">
                <a:solidFill>
                  <a:srgbClr val="3C3C3C"/>
                </a:solidFill>
                <a:latin typeface="Arial"/>
              </a:defRPr>
            </a:pPr>
            <a:r>
              <a:rPr dirty="0" err="1"/>
              <a:t>Erzeugung</a:t>
            </a:r>
            <a:r>
              <a:rPr lang="de-DE" dirty="0"/>
              <a:t> pro </a:t>
            </a:r>
            <a:r>
              <a:rPr dirty="0" err="1"/>
              <a:t>Jahr</a:t>
            </a:r>
            <a:endParaRPr dirty="0"/>
          </a:p>
        </p:txBody>
      </p:sp>
      <p:sp>
        <p:nvSpPr>
          <p:cNvPr id="16" name="Rounded Rectangle 15"/>
          <p:cNvSpPr/>
          <p:nvPr/>
        </p:nvSpPr>
        <p:spPr>
          <a:xfrm>
            <a:off x="7296912" y="2788920"/>
            <a:ext cx="117043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388352" y="2935224"/>
            <a:ext cx="987552" cy="4114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750" b="1">
                <a:solidFill>
                  <a:srgbClr val="297097"/>
                </a:solidFill>
                <a:latin typeface="Arial"/>
              </a:defRPr>
            </a:pPr>
            <a:r>
              <a:t>42 %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406640" y="3560245"/>
            <a:ext cx="950976" cy="190821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000" b="1">
                <a:solidFill>
                  <a:srgbClr val="3C3C3C"/>
                </a:solidFill>
                <a:latin typeface="Arial"/>
              </a:defRPr>
            </a:pPr>
            <a:r>
              <a:rPr dirty="0" err="1"/>
              <a:t>Deckungs</a:t>
            </a:r>
            <a:r>
              <a:rPr lang="de-DE" dirty="0"/>
              <a:t>rate</a:t>
            </a:r>
            <a:endParaRPr dirty="0"/>
          </a:p>
        </p:txBody>
      </p:sp>
      <p:sp>
        <p:nvSpPr>
          <p:cNvPr id="19" name="TextBox 18"/>
          <p:cNvSpPr txBox="1"/>
          <p:nvPr/>
        </p:nvSpPr>
        <p:spPr>
          <a:xfrm>
            <a:off x="5989320" y="4572000"/>
            <a:ext cx="2468880" cy="6858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050" b="1">
                <a:solidFill>
                  <a:srgbClr val="344D5D"/>
                </a:solidFill>
                <a:latin typeface="Arial"/>
              </a:defRPr>
            </a:pPr>
            <a:r>
              <a:t>Fläche ca. 26.400 m²</a:t>
            </a:r>
            <a:br/>
            <a:r>
              <a:t>rund 90 % im Eigenbesitz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53312" y="6446520"/>
            <a:ext cx="5852160" cy="1371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defRPr sz="700" b="0">
                <a:solidFill>
                  <a:srgbClr val="696969"/>
                </a:solidFill>
                <a:latin typeface="Arial"/>
              </a:defRPr>
            </a:pPr>
            <a:r>
              <a:t>Klima- und Umweltbeirat · 26.08.2026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21040" y="6446520"/>
            <a:ext cx="320040" cy="1371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>
              <a:defRPr sz="700" b="0">
                <a:solidFill>
                  <a:srgbClr val="696969"/>
                </a:solidFill>
                <a:latin typeface="Arial"/>
              </a:defRPr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325880" y="256032"/>
            <a:ext cx="7360920" cy="38404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defRPr sz="2000" b="1">
                <a:solidFill>
                  <a:srgbClr val="344D5D"/>
                </a:solidFill>
                <a:latin typeface="Arial"/>
              </a:defRPr>
            </a:pPr>
            <a:r>
              <a:t>WKW GmbH: Klimaschutz und Wirtschaftlichkeit</a:t>
            </a:r>
          </a:p>
        </p:txBody>
      </p:sp>
      <p:sp>
        <p:nvSpPr>
          <p:cNvPr id="4" name="Rectangle 3"/>
          <p:cNvSpPr/>
          <p:nvPr/>
        </p:nvSpPr>
        <p:spPr>
          <a:xfrm>
            <a:off x="1325880" y="713232"/>
            <a:ext cx="960120" cy="36576"/>
          </a:xfrm>
          <a:prstGeom prst="rect">
            <a:avLst/>
          </a:prstGeom>
          <a:solidFill>
            <a:srgbClr val="2970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371600" y="1234440"/>
            <a:ext cx="160020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463040" y="1380744"/>
            <a:ext cx="1417320" cy="4114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750" b="1">
                <a:solidFill>
                  <a:srgbClr val="297097"/>
                </a:solidFill>
                <a:latin typeface="Arial"/>
              </a:defRPr>
            </a:pPr>
            <a:r>
              <a:t>≈ 1.227 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81328" y="1856232"/>
            <a:ext cx="1380744" cy="310896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000" b="1">
                <a:solidFill>
                  <a:srgbClr val="3C3C3C"/>
                </a:solidFill>
                <a:latin typeface="Arial"/>
              </a:defRPr>
            </a:pPr>
            <a:r>
              <a:t>CO₂-Vermeidung / Jahr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200400" y="1234440"/>
            <a:ext cx="160020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291840" y="1380744"/>
            <a:ext cx="1417320" cy="4114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750" b="1">
                <a:solidFill>
                  <a:srgbClr val="297097"/>
                </a:solidFill>
                <a:latin typeface="Arial"/>
              </a:defRPr>
            </a:pPr>
            <a:r>
              <a:t>1,526 Mio. kWh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10128" y="1856232"/>
            <a:ext cx="1380744" cy="310896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000" b="1">
                <a:solidFill>
                  <a:srgbClr val="3C3C3C"/>
                </a:solidFill>
                <a:latin typeface="Arial"/>
              </a:defRPr>
            </a:pPr>
            <a:r>
              <a:t>Eigenverbrauch / Jahr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0" y="1234440"/>
            <a:ext cx="160020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120640" y="1380744"/>
            <a:ext cx="1417320" cy="4114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750" b="1">
                <a:solidFill>
                  <a:srgbClr val="297097"/>
                </a:solidFill>
                <a:latin typeface="Arial"/>
              </a:defRPr>
            </a:pPr>
            <a:r>
              <a:t>≈ 2,32 Mio. €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38928" y="1856232"/>
            <a:ext cx="1380744" cy="310896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000" b="1">
                <a:solidFill>
                  <a:srgbClr val="3C3C3C"/>
                </a:solidFill>
                <a:latin typeface="Arial"/>
              </a:defRPr>
            </a:pPr>
            <a:r>
              <a:t>Investitionskosten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858000" y="1234440"/>
            <a:ext cx="160020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949440" y="1380744"/>
            <a:ext cx="1417320" cy="4114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750" b="1">
                <a:solidFill>
                  <a:srgbClr val="297097"/>
                </a:solidFill>
                <a:latin typeface="Arial"/>
              </a:defRPr>
            </a:pPr>
            <a:r>
              <a:t>5,9 Jahre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67728" y="1856232"/>
            <a:ext cx="1380744" cy="310896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000" b="1">
                <a:solidFill>
                  <a:srgbClr val="3C3C3C"/>
                </a:solidFill>
                <a:latin typeface="Arial"/>
              </a:defRPr>
            </a:pPr>
            <a:r>
              <a:t>rechn. Amortisation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3520440"/>
            <a:ext cx="6949440" cy="8229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350" b="1">
                <a:solidFill>
                  <a:srgbClr val="344D5D"/>
                </a:solidFill>
                <a:latin typeface="Arial"/>
              </a:defRPr>
            </a:pPr>
            <a:r>
              <a:t>Variante 2 verbindet hohen Eigenverbrauch mit geringeren Investitionskosten und einer weitgehend eigenen Grundstücksfläche.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63040" y="4617720"/>
            <a:ext cx="6949440" cy="77724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150" b="0">
                <a:solidFill>
                  <a:srgbClr val="3C3C3C"/>
                </a:solidFill>
                <a:latin typeface="Arial"/>
              </a:defRPr>
            </a:pPr>
            <a:r>
              <a:t>Die Planung berücksichtigt zugleich die Anforderungen des Trinkwasser- und Grundwasserschutzes in der Wasserschutzzone II.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53312" y="6446520"/>
            <a:ext cx="5852160" cy="1371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defRPr sz="700" b="0">
                <a:solidFill>
                  <a:srgbClr val="696969"/>
                </a:solidFill>
                <a:latin typeface="Arial"/>
              </a:defRPr>
            </a:pPr>
            <a:r>
              <a:t>Klima- und Umweltbeirat · 26.08.2026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21040" y="6446520"/>
            <a:ext cx="320040" cy="1371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>
              <a:defRPr sz="700" b="0">
                <a:solidFill>
                  <a:srgbClr val="696969"/>
                </a:solidFill>
                <a:latin typeface="Arial"/>
              </a:defRPr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1325880" y="256032"/>
            <a:ext cx="7360920" cy="38404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defRPr sz="2000" b="1">
                <a:solidFill>
                  <a:srgbClr val="344D5D"/>
                </a:solidFill>
                <a:latin typeface="Arial"/>
              </a:defRPr>
            </a:pPr>
            <a:r>
              <a:t>Fazit</a:t>
            </a:r>
          </a:p>
        </p:txBody>
      </p:sp>
      <p:sp>
        <p:nvSpPr>
          <p:cNvPr id="4" name="Rectangle 3"/>
          <p:cNvSpPr/>
          <p:nvPr/>
        </p:nvSpPr>
        <p:spPr>
          <a:xfrm>
            <a:off x="1325880" y="713232"/>
            <a:ext cx="960120" cy="36576"/>
          </a:xfrm>
          <a:prstGeom prst="rect">
            <a:avLst/>
          </a:prstGeom>
          <a:solidFill>
            <a:srgbClr val="2970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463040" y="1280160"/>
            <a:ext cx="7040880" cy="9144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2550" b="1">
                <a:solidFill>
                  <a:srgbClr val="344D5D"/>
                </a:solidFill>
                <a:latin typeface="Arial"/>
              </a:defRPr>
            </a:pPr>
            <a:r>
              <a:t>Klimaschutz wird bei uns</a:t>
            </a:r>
            <a:br/>
            <a:r>
              <a:t>praktisch umgesetzt.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17320" y="3154680"/>
            <a:ext cx="1600200" cy="4572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150" b="1">
                <a:solidFill>
                  <a:srgbClr val="297097"/>
                </a:solidFill>
                <a:latin typeface="Arial"/>
              </a:defRPr>
            </a:pPr>
            <a:r>
              <a:rPr dirty="0" err="1"/>
              <a:t>Abwasserwerk</a:t>
            </a:r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3200400" y="3154680"/>
            <a:ext cx="1600200" cy="4572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150" b="1">
                <a:solidFill>
                  <a:srgbClr val="297097"/>
                </a:solidFill>
                <a:latin typeface="Arial"/>
              </a:defRPr>
            </a:pPr>
            <a:r>
              <a:t>Wasserwerk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83480" y="3154680"/>
            <a:ext cx="1600200" cy="4572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150" b="1">
                <a:solidFill>
                  <a:srgbClr val="297097"/>
                </a:solidFill>
                <a:latin typeface="Arial"/>
              </a:defRPr>
            </a:pPr>
            <a:r>
              <a:t>Energie &amp; Wärme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59" y="3154680"/>
            <a:ext cx="1600200" cy="4572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150" b="1">
                <a:solidFill>
                  <a:srgbClr val="297097"/>
                </a:solidFill>
                <a:latin typeface="Arial"/>
              </a:defRPr>
            </a:pPr>
            <a:r>
              <a:t>WKW GmbH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99391" y="4354750"/>
            <a:ext cx="7040880" cy="1144929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250" b="0">
                <a:solidFill>
                  <a:srgbClr val="696969"/>
                </a:solidFill>
                <a:latin typeface="Arial"/>
              </a:defRPr>
            </a:pPr>
            <a:r>
              <a:rPr sz="3600" dirty="0" err="1">
                <a:solidFill>
                  <a:schemeClr val="accent2"/>
                </a:solidFill>
              </a:rPr>
              <a:t>Vielen</a:t>
            </a:r>
            <a:r>
              <a:rPr sz="3600" dirty="0">
                <a:solidFill>
                  <a:schemeClr val="accent2"/>
                </a:solidFill>
              </a:rPr>
              <a:t> Dank </a:t>
            </a:r>
            <a:r>
              <a:rPr sz="3600" dirty="0" err="1">
                <a:solidFill>
                  <a:schemeClr val="accent2"/>
                </a:solidFill>
              </a:rPr>
              <a:t>für</a:t>
            </a:r>
            <a:r>
              <a:rPr sz="3600" dirty="0">
                <a:solidFill>
                  <a:schemeClr val="accent2"/>
                </a:solidFill>
              </a:rPr>
              <a:t> </a:t>
            </a:r>
            <a:r>
              <a:rPr sz="3600" dirty="0" err="1">
                <a:solidFill>
                  <a:schemeClr val="accent2"/>
                </a:solidFill>
              </a:rPr>
              <a:t>Ihre</a:t>
            </a:r>
            <a:r>
              <a:rPr sz="3600" dirty="0">
                <a:solidFill>
                  <a:schemeClr val="accent2"/>
                </a:solidFill>
              </a:rPr>
              <a:t> </a:t>
            </a:r>
            <a:r>
              <a:rPr sz="3600" dirty="0" err="1">
                <a:solidFill>
                  <a:schemeClr val="accent2"/>
                </a:solidFill>
              </a:rPr>
              <a:t>Aufmerksamkeit</a:t>
            </a:r>
            <a:endParaRPr sz="3600" dirty="0">
              <a:solidFill>
                <a:schemeClr val="accent2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53312" y="6446520"/>
            <a:ext cx="5852160" cy="1371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defRPr sz="700" b="0">
                <a:solidFill>
                  <a:srgbClr val="696969"/>
                </a:solidFill>
                <a:latin typeface="Arial"/>
              </a:defRPr>
            </a:pPr>
            <a:r>
              <a:t>Klima- und Umweltbeirat · 26.08.2026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21040" y="6446520"/>
            <a:ext cx="320040" cy="1371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>
              <a:defRPr sz="700" b="0">
                <a:solidFill>
                  <a:srgbClr val="696969"/>
                </a:solidFill>
                <a:latin typeface="Arial"/>
              </a:defRPr>
            </a:pPr>
            <a:r>
              <a:t>18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807</Words>
  <Application>Microsoft Office PowerPoint</Application>
  <PresentationFormat>Bildschirmpräsentation (4:3)</PresentationFormat>
  <Paragraphs>179</Paragraphs>
  <Slides>18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4" baseType="lpstr">
      <vt:lpstr>Arial</vt:lpstr>
      <vt:lpstr>Calibri</vt:lpstr>
      <vt:lpstr>DejaVu Sans</vt:lpstr>
      <vt:lpstr>MetaPlus</vt:lpstr>
      <vt:lpstr>Times New Roman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Roth Markus</dc:creator>
  <cp:lastModifiedBy>Roth Markus</cp:lastModifiedBy>
  <cp:revision>13</cp:revision>
  <dcterms:modified xsi:type="dcterms:W3CDTF">2026-08-26T10:58:29Z</dcterms:modified>
</cp:coreProperties>
</file>

<file path=docProps/core0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2010-11-16T08:44:13Z</dcterms:created>
  <dc:creator>simons</dc:creator>
  <dc:description/>
  <dc:language>en-US</dc:language>
  <cp:lastModifiedBy>Rasch Lena</cp:lastModifiedBy>
  <dcterms:modified xsi:type="dcterms:W3CDTF">2024-05-28T11:34:28Z</dcterms:modified>
  <cp:revision>25</cp:revision>
  <dc:subject/>
  <dc:title>Folie 1</dc:title>
</cp:coreProperties>
</file>