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r="5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/>
          <p:nvPr/>
        </p:nvSpPr>
        <p:spPr>
          <a:xfrm>
            <a:off x="0" y="2019600"/>
            <a:ext cx="12191400" cy="410508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" name="Picture 6"/>
          <p:cNvPicPr/>
          <p:nvPr/>
        </p:nvPicPr>
        <p:blipFill>
          <a:blip r:embed="rId14"/>
          <a:srcRect t="1545" b="-1545"/>
          <a:stretch/>
        </p:blipFill>
        <p:spPr>
          <a:xfrm>
            <a:off x="0" y="6126480"/>
            <a:ext cx="12191400" cy="742320"/>
          </a:xfrm>
          <a:prstGeom prst="rect">
            <a:avLst/>
          </a:prstGeom>
          <a:ln w="0">
            <a:noFill/>
          </a:ln>
        </p:spPr>
      </p:pic>
      <p:sp>
        <p:nvSpPr>
          <p:cNvPr id="2" name="Straight Connector 9"/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Straight Connector 14"/>
          <p:cNvSpPr/>
          <p:nvPr/>
        </p:nvSpPr>
        <p:spPr>
          <a:xfrm>
            <a:off x="2417760" y="3528360"/>
            <a:ext cx="8636760" cy="0"/>
          </a:xfrm>
          <a:prstGeom prst="line">
            <a:avLst/>
          </a:prstGeom>
          <a:ln w="31750">
            <a:solidFill>
              <a:srgbClr val="B71E42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2640" cy="10486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de-DE" sz="18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r="5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7"/>
          <p:cNvSpPr/>
          <p:nvPr/>
        </p:nvSpPr>
        <p:spPr>
          <a:xfrm>
            <a:off x="0" y="2019600"/>
            <a:ext cx="12191400" cy="410508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3" name="Picture 6"/>
          <p:cNvPicPr/>
          <p:nvPr/>
        </p:nvPicPr>
        <p:blipFill>
          <a:blip r:embed="rId14"/>
          <a:srcRect t="1545" b="-1545"/>
          <a:stretch/>
        </p:blipFill>
        <p:spPr>
          <a:xfrm>
            <a:off x="0" y="6126480"/>
            <a:ext cx="12191400" cy="742320"/>
          </a:xfrm>
          <a:prstGeom prst="rect">
            <a:avLst/>
          </a:prstGeom>
          <a:ln w="0">
            <a:noFill/>
          </a:ln>
        </p:spPr>
      </p:pic>
      <p:sp>
        <p:nvSpPr>
          <p:cNvPr id="44" name="Straight Connector 9"/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Straight Connector 32"/>
          <p:cNvSpPr/>
          <p:nvPr/>
        </p:nvSpPr>
        <p:spPr>
          <a:xfrm>
            <a:off x="1453680" y="1846800"/>
            <a:ext cx="9607680" cy="0"/>
          </a:xfrm>
          <a:prstGeom prst="line">
            <a:avLst/>
          </a:prstGeom>
          <a:ln w="31750">
            <a:solidFill>
              <a:srgbClr val="B71E42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vmyk.de/" TargetMode="External"/><Relationship Id="rId2" Type="http://schemas.openxmlformats.org/officeDocument/2006/relationships/hyperlink" Target="http://www.bmj.de/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el 1"/>
          <p:cNvSpPr/>
          <p:nvPr/>
        </p:nvSpPr>
        <p:spPr>
          <a:xfrm>
            <a:off x="2417760" y="802440"/>
            <a:ext cx="8636400" cy="254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0" anchor="b">
            <a:normAutofit fontScale="98500" lnSpcReduction="10000"/>
          </a:bodyPr>
          <a:lstStyle/>
          <a:p>
            <a:pPr>
              <a:lnSpc>
                <a:spcPct val="90000"/>
              </a:lnSpc>
            </a:pPr>
            <a:r>
              <a:rPr lang="de-DE" sz="6600" b="0" strike="noStrike" cap="all" spc="-1">
                <a:solidFill>
                  <a:srgbClr val="000000"/>
                </a:solidFill>
                <a:latin typeface="Gill Sans MT"/>
              </a:rPr>
              <a:t>Die Arbeit der Betreuungsbehörde</a:t>
            </a:r>
            <a:endParaRPr lang="de-DE" sz="6600" b="0" strike="noStrike" spc="-1">
              <a:latin typeface="Arial"/>
            </a:endParaRPr>
          </a:p>
        </p:txBody>
      </p:sp>
      <p:sp>
        <p:nvSpPr>
          <p:cNvPr id="85" name="Untertitel 2"/>
          <p:cNvSpPr/>
          <p:nvPr/>
        </p:nvSpPr>
        <p:spPr>
          <a:xfrm>
            <a:off x="2417760" y="3531240"/>
            <a:ext cx="8636400" cy="2055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0" strike="noStrike" cap="all" spc="-1">
                <a:solidFill>
                  <a:srgbClr val="000000"/>
                </a:solidFill>
                <a:latin typeface="Gill Sans MT"/>
              </a:rPr>
              <a:t>Kreisverwaltung Mayen-Koblenz</a:t>
            </a:r>
            <a:endParaRPr lang="de-DE" sz="1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0" strike="noStrike" cap="all" spc="-1">
                <a:solidFill>
                  <a:srgbClr val="000000"/>
                </a:solidFill>
                <a:latin typeface="Gill Sans MT"/>
              </a:rPr>
              <a:t>Daniela Endris</a:t>
            </a:r>
            <a:endParaRPr lang="de-DE" sz="1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0" strike="noStrike" cap="all" spc="-1">
                <a:solidFill>
                  <a:srgbClr val="000000"/>
                </a:solidFill>
                <a:latin typeface="Gill Sans MT"/>
              </a:rPr>
              <a:t>Bahnhofstraße  99</a:t>
            </a:r>
            <a:endParaRPr lang="de-DE" sz="1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0" strike="noStrike" cap="all" spc="-1">
                <a:solidFill>
                  <a:srgbClr val="000000"/>
                </a:solidFill>
                <a:latin typeface="Gill Sans MT"/>
              </a:rPr>
              <a:t>56068 Koblenz</a:t>
            </a:r>
            <a:endParaRPr lang="de-DE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Welche Betreuer gibt es?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04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1" strike="noStrike" spc="-1">
                <a:solidFill>
                  <a:srgbClr val="000000"/>
                </a:solidFill>
                <a:latin typeface="Gill Sans MT"/>
              </a:rPr>
              <a:t>Rechtliche Betreuer: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Ehrenamtliche Betreuer (Familienbetreuer oder Fremdbetreuer)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Berufliche Betreuer (Selbstständige Betreuer oder Vereinsbetreuer)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Gill Sans MT"/>
              </a:rPr>
              <a:t>Juristische Person als Betreuer: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Betreuungsverein oder Betreuungsbehörde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Gill Sans MT"/>
              </a:rPr>
              <a:t>Betreuer mit besonderen Funktionen: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Verhinderungsbetreuer, Ergänzungsbetreuer, Kontrollbetreuer, Sterilisationsbetreuer</a:t>
            </a: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400" b="1" strike="noStrike" spc="-1">
                <a:solidFill>
                  <a:srgbClr val="000000"/>
                </a:solidFill>
                <a:latin typeface="Gill Sans MT"/>
              </a:rPr>
              <a:t>§ 21 BtOG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Führungszeugnis zur Vorlage bei der Behörde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Auszug aus dem Schuldnerverzeichnis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Schriftliche Erklärung bezüglich Insolvenz- oder Ermittlungsverfahren</a:t>
            </a:r>
            <a:endParaRPr lang="de-DE" sz="2400" b="0" strike="noStrike" spc="-1">
              <a:latin typeface="Arial"/>
            </a:endParaRPr>
          </a:p>
        </p:txBody>
      </p:sp>
      <p:sp>
        <p:nvSpPr>
          <p:cNvPr id="106" name="Titel 4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Voraussetzung für Übernahme ehrenamtlicher Betreuung (Angehörige)</a:t>
            </a:r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Die Aufgaben der Betreuer*innen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08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4000"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Rechtliche Besorgung von Angelegenheiten in den angeordneten Aufgabenkreisen</a:t>
            </a:r>
            <a:endParaRPr lang="de-DE" sz="28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Persönliche Betreuung in den Aufgabenkreisen</a:t>
            </a:r>
            <a:endParaRPr lang="de-DE" sz="28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Wünsche der betreuten Person stehen im Mittelpunkt</a:t>
            </a:r>
            <a:endParaRPr lang="de-DE" sz="2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Die Aufgaben der Betreuer*innen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10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Betreuer*innen unterstützen bei Entscheidungsfindung: </a:t>
            </a:r>
            <a:r>
              <a:rPr lang="de-DE" sz="2000" b="1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Unterstützen vor Vertreten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Betreute Personen sind nicht pauschal einwilligungsunfähig!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Betreuer*in willigt beispielsweise nur in medizinische Behandlungen ein, wenn betreute Person nicht mehr selbst einwilligen kann. 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Die Pflichten der Betreuer*innen gegenüber dem Betreuungsgericht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12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Auskunftspflichten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Mitteilungspflichten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Anzeigepflichtige Entscheidungen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Genehmigungspflichtige Entscheidungen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Berichtspflichten</a:t>
            </a: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 dirty="0">
                <a:solidFill>
                  <a:srgbClr val="92D050"/>
                </a:solidFill>
                <a:latin typeface="Gill Sans MT"/>
              </a:rPr>
              <a:t>Vorsorgevollmacht</a:t>
            </a:r>
            <a:r>
              <a:rPr lang="de-DE" sz="3200" b="0" strike="noStrike" cap="all" spc="-1" dirty="0">
                <a:solidFill>
                  <a:srgbClr val="000000"/>
                </a:solidFill>
                <a:latin typeface="Gill Sans MT"/>
              </a:rPr>
              <a:t>	</a:t>
            </a:r>
            <a:endParaRPr lang="de-DE" sz="3200" b="0" strike="noStrike" spc="-1" dirty="0">
              <a:latin typeface="Arial"/>
            </a:endParaRPr>
          </a:p>
        </p:txBody>
      </p:sp>
      <p:sp>
        <p:nvSpPr>
          <p:cNvPr id="114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B050"/>
                </a:solidFill>
                <a:latin typeface="Gill Sans MT"/>
              </a:rPr>
              <a:t>eine Vorsorgevollmacht kann grundsätzlich eine Betreuerbestellung verhindern</a:t>
            </a:r>
            <a:endParaRPr lang="de-DE" sz="2400" b="0" strike="noStrike" spc="-1" dirty="0">
              <a:solidFill>
                <a:srgbClr val="00B050"/>
              </a:solidFill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B050"/>
                </a:solidFill>
                <a:latin typeface="Gill Sans MT"/>
              </a:rPr>
              <a:t>erstellt von einem </a:t>
            </a:r>
            <a:r>
              <a:rPr lang="de-DE" sz="2400" b="0" strike="noStrike" spc="-1" dirty="0" err="1">
                <a:solidFill>
                  <a:srgbClr val="00B050"/>
                </a:solidFill>
                <a:latin typeface="Gill Sans MT"/>
              </a:rPr>
              <a:t>VorsorgevollmachtGEBER</a:t>
            </a:r>
            <a:r>
              <a:rPr lang="de-DE" sz="2400" b="0" strike="noStrike" spc="-1" dirty="0">
                <a:solidFill>
                  <a:srgbClr val="00B050"/>
                </a:solidFill>
                <a:latin typeface="Gill Sans MT"/>
              </a:rPr>
              <a:t> auf einen </a:t>
            </a:r>
            <a:r>
              <a:rPr lang="de-DE" sz="2400" b="0" strike="noStrike" spc="-1" dirty="0" err="1">
                <a:solidFill>
                  <a:srgbClr val="00B050"/>
                </a:solidFill>
                <a:latin typeface="Gill Sans MT"/>
              </a:rPr>
              <a:t>VorsorgevollmachtNEHMER</a:t>
            </a:r>
            <a:r>
              <a:rPr lang="de-DE" sz="2400" b="0" strike="noStrike" spc="-1" dirty="0">
                <a:solidFill>
                  <a:srgbClr val="00B050"/>
                </a:solidFill>
                <a:latin typeface="Gill Sans MT"/>
              </a:rPr>
              <a:t> (Vertrauensverhältnis)</a:t>
            </a:r>
            <a:endParaRPr lang="de-DE" sz="2400" b="0" strike="noStrike" spc="-1" dirty="0">
              <a:solidFill>
                <a:srgbClr val="00B050"/>
              </a:solidFill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B050"/>
                </a:solidFill>
                <a:latin typeface="Gill Sans MT"/>
              </a:rPr>
              <a:t>Bedarf keiner speziellen Form (Vordrucke sind z.B. vom Bundesjustizministerium erhältlich)</a:t>
            </a:r>
            <a:endParaRPr lang="de-DE" sz="2400" b="0" strike="noStrike" spc="-1" dirty="0">
              <a:solidFill>
                <a:srgbClr val="00B050"/>
              </a:solidFill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B050"/>
                </a:solidFill>
                <a:latin typeface="Gill Sans MT"/>
              </a:rPr>
              <a:t>Eine Beglaubigung ist für die Gültigkeit NICHT notwendig</a:t>
            </a:r>
            <a:endParaRPr lang="de-DE" sz="2400" b="0" strike="noStrike" spc="-1" dirty="0">
              <a:solidFill>
                <a:srgbClr val="00B05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vorsorgevollmacht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16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Eine Beglaubigung IST notwendig, wenn später ggfs. Immobilien veräußert werden sollen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Beglaubigung bei der zuständigen Betreuungsbehörde möglich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Vollmachtgeber muss bei Vollmachterstellung geschäftsfähig, bzw. einsichtsfähig in Tragweite und Folgen der Vollmacht sein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bei diesbezüglicher Unsicherheit Vollmacht notariell erstellen lassen – der Notar prüft die Fähigkeiten</a:t>
            </a:r>
            <a:endParaRPr lang="de-DE" sz="2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lang="de-DE" sz="2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Vorsorgevollmacht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18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Eine Vorsorgevollmacht kann über den Tod hinaus gelten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es wird empfohlen, eine erstellte Vorsorgevollmacht im Vorsorgeregister der Bundesnotarkammer registrieren zu lassen – Amtsgerichte sichten dieses Register bei jedem Antrag auf Betreuung</a:t>
            </a:r>
            <a:endParaRPr lang="de-DE" sz="2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Die Aufgaben der Betreuungsbehörde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20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5500"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Information und Beratung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Unterstützung der Betreuer*innen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Registrierung der beruflichen Betreuer*innen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Anerkennung und Förderung von Betreuungsvereinen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Mitteilungen an Betreuungsgerichte, Stammbehörden und Betreuungsvereine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Beratungs- und Unterstützungsangebot zur Vermeidung der Betreuung</a:t>
            </a: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Die Aufgaben der Betreuungsbehörde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22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Gill Sans MT"/>
              </a:rPr>
              <a:t>Aufgaben im gerichtlichen Verfahren: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Erstellung eines Sozialberichtes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Aufklärung und fachliche Beurteilung von Sachverhalten 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Vorschlag eines geeigneten Verfahrenspflegers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Betreuervorschlag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Inhalt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87" name="Inhaltsplatzhalter 2"/>
          <p:cNvSpPr/>
          <p:nvPr/>
        </p:nvSpPr>
        <p:spPr>
          <a:xfrm>
            <a:off x="1451520" y="2015640"/>
            <a:ext cx="9602640" cy="389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75500" lnSpcReduction="10000"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Was ist eine gesetzliche Betreuung?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Rechtsgrundlagen und kurze Geschichte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Das neue Betreuungsrecht seit 01.01.2023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Betreuerarten / Voraussetzung für ehrenamtliche Betreuer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Die Tätigkeit der gesetzlichen Betreuer*innen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Vorsorgevollmacht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Die Aufgaben der Betreuungsbehörde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Das Betreuungsverfahren</a:t>
            </a:r>
            <a:endParaRPr lang="de-DE" sz="28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8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8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Das Betreuungsverfahren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24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Die Anregung auf Einrichtung einer rechtlichen Betreuung kann grundsätzlich jeder Erwachsene für jeden Erwachsenen stellen (Vordrucke z.B. beim Amtsgericht erhältlich)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Die örtliche Zuständigkeit des Amtsgerichtes richtet sich nach dem Wohnort der betroffenen Person (VG Weißenthurm – Amtsgericht Andernach)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Betreuungsverfahren wird nach Eingang der Anregung eröffnet und erhält ein Aktenzeichen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Das Betreuungsgericht beauftragt die Betreuungsbehörde mit Sachverhaltsermittlung (Sozialbericht und Betreuervorschlag)</a:t>
            </a: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Das betreuungsverfahren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26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Das Betreuungsgericht beauftragt einen medizinischen Gutachter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Nach Rücklauf des medizinischen Gutachtens und des Sozialberichtes der Betreuungsbehörde erfolgt eine persönliche Anhörung mit der zuständigen Betreuungsrichter*in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diese kann dann einen Beschluss zur Errichtung einer Betreuung fassen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erst ab Beschlussdatum kann und darf der Betreuer mit seiner Arbeit beginnen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eine rechtliche Betreuung endet mit dem Tod der betreuten Person</a:t>
            </a: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Wo bekomme ich Informationen?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28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Bundesministerium der Justiz: </a:t>
            </a:r>
            <a:r>
              <a:rPr lang="de-DE" sz="2800" b="0" u="sng" strike="noStrike" spc="-1">
                <a:solidFill>
                  <a:srgbClr val="FA2B5C"/>
                </a:solidFill>
                <a:uFillTx/>
                <a:latin typeface="Gill Sans MT"/>
                <a:hlinkClick r:id="rId2"/>
              </a:rPr>
              <a:t>www.bmj.de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Betreuungsbehörde KVMYK: </a:t>
            </a:r>
            <a:r>
              <a:rPr lang="de-DE" sz="2800" b="0" u="sng" strike="noStrike" spc="-1">
                <a:solidFill>
                  <a:srgbClr val="FA2B5C"/>
                </a:solidFill>
                <a:uFillTx/>
                <a:latin typeface="Gill Sans MT"/>
                <a:hlinkClick r:id="rId3"/>
              </a:rPr>
              <a:t>w</a:t>
            </a:r>
            <a:r>
              <a:rPr lang="de-DE" sz="2800" b="0" u="sng" strike="noStrike" spc="-1">
                <a:solidFill>
                  <a:srgbClr val="FA2B5C"/>
                </a:solidFill>
                <a:uFillTx/>
                <a:latin typeface="Gill Sans MT"/>
                <a:hlinkClick r:id="rId3"/>
              </a:rPr>
              <a:t>ww.kvmyk.de</a:t>
            </a:r>
            <a:endParaRPr lang="de-DE" sz="2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Gill Sans MT"/>
              </a:rPr>
              <a:t>Betreuungsvereine im Kreis MYK</a:t>
            </a:r>
            <a:endParaRPr lang="de-DE" sz="28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lang="de-DE" sz="2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el 1"/>
          <p:cNvSpPr/>
          <p:nvPr/>
        </p:nvSpPr>
        <p:spPr>
          <a:xfrm>
            <a:off x="1451520" y="804600"/>
            <a:ext cx="9602640" cy="340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90000"/>
              </a:lnSpc>
            </a:pPr>
            <a:br/>
            <a:br/>
            <a:r>
              <a:rPr lang="de-DE" sz="4400" b="0" strike="noStrike" cap="all" spc="-1">
                <a:solidFill>
                  <a:srgbClr val="000000"/>
                </a:solidFill>
                <a:latin typeface="Gill Sans MT"/>
              </a:rPr>
              <a:t>Vielen Dank für Ihre Aufmerksamkeit!!!</a:t>
            </a:r>
            <a:endParaRPr lang="de-DE" sz="4400" b="0" strike="noStrike" spc="-1">
              <a:latin typeface="Arial"/>
            </a:endParaRPr>
          </a:p>
        </p:txBody>
      </p:sp>
      <p:sp>
        <p:nvSpPr>
          <p:cNvPr id="130" name="Inhaltsplatzhalter 2"/>
          <p:cNvSpPr/>
          <p:nvPr/>
        </p:nvSpPr>
        <p:spPr>
          <a:xfrm>
            <a:off x="1451520" y="4064040"/>
            <a:ext cx="9602640" cy="1401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Was ist eine gesetzliche Betreuung?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89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Flexibles Rechtsinstrument zur Unterstützung von Erwachsenen.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Für Menschen, die aufgrund einer Krankheit oder Behinderung ihre rechtlichen Angelegenheiten ganz oder teilweise nicht (mehr) besorgen können.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Betreuer*innen unterstützen die betreute Person bei rechtlicher Besorgung ihrer Angelegenheiten.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Betreuer*innen machen von ihrer Vertretungsmacht nur Gebrauch, wenn es erforderlich ist.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Eine gesetzliche Betreuung ist keine Entmündigung!!!</a:t>
            </a: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Voraussetzung für eine gesetzliche Betreuung: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91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400" b="1" strike="noStrike" spc="-1">
                <a:solidFill>
                  <a:srgbClr val="000000"/>
                </a:solidFill>
                <a:latin typeface="Gill Sans MT"/>
              </a:rPr>
              <a:t>§ 1814 BGB</a:t>
            </a: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: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Gesetzliche Betreuung wird nur angeordnet, wenn ein Unterstützungsbedarf besteht, der auf einer Krankheit oder einer Behinderung beruht.</a:t>
            </a:r>
            <a:endParaRPr lang="de-DE" sz="2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Körperliche und / oder psychisch Erkrankung.</a:t>
            </a: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Das neue Betreuungsrecht: die Rechtsgrundlagen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93" name="Inhaltsplatzhalter 2"/>
          <p:cNvSpPr/>
          <p:nvPr/>
        </p:nvSpPr>
        <p:spPr>
          <a:xfrm>
            <a:off x="1451520" y="2015640"/>
            <a:ext cx="9602640" cy="403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BGB (Bürgerliches Gesetzbuch): „Rechtliche Betreuung“ §1814 - §1881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BtOG (Betreuungsorganisationsgesetz)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FamFG (Gesetz über das Verfahren n Familiensachen und in den Angelegenheiten der freiwilligen Gerichtsbarkeit): § 271 - §311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VBVG (Vormünder- und Betreuervergütungsgesetz)</a:t>
            </a: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Kurze Geschichte des Betreuungsrechts: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95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Schon im römischen Recht Sorge für psychisch Kranke (cura furiosi) und Verschwender (cura prodogi)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Im germanischen Stammesrecht = Munt (umfangreiches Schutzverhältnis für Person und Vermögen eines „Wahnsinnigen“)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1875 durch preußische Vormundschaftsgerichtsordnung Unterscheidung zwischen Vormund und Pflegschaft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1877 reichseinheitliche Zivilprozessordnung regelt Entmündigungsverfahren für „Geisteskranke“ und „Verschwender“</a:t>
            </a:r>
            <a:endParaRPr lang="de-DE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Kurze Geschichte des Betreuungsrechts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97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8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BGB mit Entmündigungs- Vormundschafts- und Pflegschaftsrecht  am 01.01.1900 in Kraft getreten.</a:t>
            </a: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Gill Sans MT"/>
              </a:rPr>
              <a:t>Entmündigung bis zum 31.12.1991</a:t>
            </a:r>
            <a:endParaRPr lang="de-DE" sz="20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20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Gill Sans MT"/>
              </a:rPr>
              <a:t>Ab 01.01.1992 Betreuungsrecht:  Stärkung der personensorgerechtlichen Grundrechte der Betroffenen und Verwirklichung der Selbstbestimmung</a:t>
            </a: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2800" b="0" strike="noStrike" cap="all" spc="-1">
                <a:solidFill>
                  <a:srgbClr val="000000"/>
                </a:solidFill>
                <a:latin typeface="Gill Sans MT"/>
              </a:rPr>
              <a:t>Das neue Betreuungsrecht seit dem 01.01.2023</a:t>
            </a:r>
            <a:endParaRPr lang="de-DE" sz="2800" b="0" strike="noStrike" spc="-1">
              <a:latin typeface="Arial"/>
            </a:endParaRPr>
          </a:p>
        </p:txBody>
      </p:sp>
      <p:sp>
        <p:nvSpPr>
          <p:cNvPr id="99" name="Inhaltsplatzhalter 2"/>
          <p:cNvSpPr/>
          <p:nvPr/>
        </p:nvSpPr>
        <p:spPr>
          <a:xfrm>
            <a:off x="1451520" y="1853640"/>
            <a:ext cx="9602640" cy="4199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Die Selbstbestimmung der betreuten Menschen wird gestärkt (§1821 Abs. 2 BGB).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Wünsche der Betroffenen stehen im Mittelpunkt des Betreuerhandelns.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Vertretung nur im Bedarfsfall          Unterstützung!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Regelmäßige, persönliche Kontakte um Wünsche zu ergründen und anstehende Entscheidungen zu besprechen.</a:t>
            </a:r>
            <a:endParaRPr lang="de-DE" sz="2400" b="0" strike="noStrike" spc="-1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Pflicht zur Wunschbefolgung gilt auch bei Entscheidung, wer gesetzliche Betreuung übernimmt.</a:t>
            </a:r>
            <a:endParaRPr lang="de-DE" sz="2400" b="0" strike="noStrike" spc="-1">
              <a:latin typeface="Arial"/>
            </a:endParaRPr>
          </a:p>
        </p:txBody>
      </p:sp>
      <p:sp>
        <p:nvSpPr>
          <p:cNvPr id="100" name="Pfeil: nach rechts 4"/>
          <p:cNvSpPr/>
          <p:nvPr/>
        </p:nvSpPr>
        <p:spPr>
          <a:xfrm>
            <a:off x="5562720" y="3670200"/>
            <a:ext cx="393120" cy="100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1E42"/>
          </a:solidFill>
          <a:ln>
            <a:solidFill>
              <a:srgbClr val="87163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el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de-DE" sz="3200" b="0" strike="noStrike" cap="all" spc="-1">
                <a:solidFill>
                  <a:srgbClr val="000000"/>
                </a:solidFill>
                <a:latin typeface="Gill Sans MT"/>
              </a:rPr>
              <a:t>Was ist auch neu seit dem 01.01.2023?</a:t>
            </a:r>
            <a:endParaRPr lang="de-DE" sz="3200" b="0" strike="noStrike" spc="-1">
              <a:latin typeface="Arial"/>
            </a:endParaRPr>
          </a:p>
        </p:txBody>
      </p:sp>
      <p:sp>
        <p:nvSpPr>
          <p:cNvPr id="102" name="Inhaltsplatzhalter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Alle gesetzlichen Berufsbetreuer*innen müssen sich bei der zuständigen Behörde (Stammbehörde) registrieren lassen:</a:t>
            </a:r>
            <a:endParaRPr lang="de-DE" sz="2400" b="0" strike="noStrike" spc="-1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Gill Sans MT"/>
              </a:rPr>
              <a:t>Stammbehörde = die Behörde, in deren Zuständigkeitsbereich sich der Sitz der Betreuer*innen befindet. Hilfsweise Wohnort.</a:t>
            </a: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911</Words>
  <Application>Microsoft Office PowerPoint</Application>
  <PresentationFormat>Breitbild</PresentationFormat>
  <Paragraphs>127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23</vt:i4>
      </vt:variant>
    </vt:vector>
  </HeadingPairs>
  <TitlesOfParts>
    <vt:vector size="30" baseType="lpstr">
      <vt:lpstr>Arial</vt:lpstr>
      <vt:lpstr>DejaVu Sans</vt:lpstr>
      <vt:lpstr>Gill Sans MT</vt:lpstr>
      <vt:lpstr>Symbol</vt:lpstr>
      <vt:lpstr>Wingdings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Arbeit der Betreuungsbehörde</dc:title>
  <dc:subject/>
  <dc:creator>Kiefer, Lara (KVMYK)</dc:creator>
  <dc:description/>
  <cp:lastModifiedBy>Raphaela</cp:lastModifiedBy>
  <cp:revision>34</cp:revision>
  <dcterms:created xsi:type="dcterms:W3CDTF">2023-10-02T06:26:27Z</dcterms:created>
  <dcterms:modified xsi:type="dcterms:W3CDTF">2026-01-27T19:10:33Z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Breitbild</vt:lpwstr>
  </property>
  <property fmtid="{D5CDD505-2E9C-101B-9397-08002B2CF9AE}" pid="3" name="Slides">
    <vt:i4>23</vt:i4>
  </property>
</Properties>
</file>