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9144000" cy="6858000" type="screen4x3"/>
  <p:notesSz cx="6799263" cy="99298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folie" id="{E4831F2C-8CB3-4ACE-8208-EA6927C1ECC9}">
          <p14:sldIdLst>
            <p14:sldId id="256"/>
          </p14:sldIdLst>
        </p14:section>
        <p14:section name="Präsentation / Inhalt" id="{C5B6750E-2F20-4555-9721-3D0BF5405109}">
          <p14:sldIdLst/>
        </p14:section>
        <p14:section name="Abschließende Folie" id="{C3AB3204-132C-4139-9F24-80F42E845563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6"/>
            <p14:sldId id="267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1071">
          <p15:clr>
            <a:srgbClr val="A4A3A4"/>
          </p15:clr>
        </p15:guide>
        <p15:guide id="3" orient="horz" pos="1230">
          <p15:clr>
            <a:srgbClr val="A4A3A4"/>
          </p15:clr>
        </p15:guide>
        <p15:guide id="4" orient="horz" pos="300">
          <p15:clr>
            <a:srgbClr val="A4A3A4"/>
          </p15:clr>
        </p15:guide>
        <p15:guide id="5" orient="horz" pos="4270">
          <p15:clr>
            <a:srgbClr val="A4A3A4"/>
          </p15:clr>
        </p15:guide>
        <p15:guide id="6" orient="horz" pos="4160">
          <p15:clr>
            <a:srgbClr val="A4A3A4"/>
          </p15:clr>
        </p15:guide>
        <p15:guide id="7" orient="horz" pos="1710">
          <p15:clr>
            <a:srgbClr val="A4A3A4"/>
          </p15:clr>
        </p15:guide>
        <p15:guide id="8" orient="horz" pos="500">
          <p15:clr>
            <a:srgbClr val="A4A3A4"/>
          </p15:clr>
        </p15:guide>
        <p15:guide id="9" pos="450">
          <p15:clr>
            <a:srgbClr val="A4A3A4"/>
          </p15:clr>
        </p15:guide>
        <p15:guide id="10" pos="5313">
          <p15:clr>
            <a:srgbClr val="A4A3A4"/>
          </p15:clr>
        </p15:guide>
        <p15:guide id="11" pos="45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705F"/>
    <a:srgbClr val="2F705F"/>
    <a:srgbClr val="8F71A0"/>
    <a:srgbClr val="D7DFE9"/>
    <a:srgbClr val="AFBFD3"/>
    <a:srgbClr val="88A0BC"/>
    <a:srgbClr val="6080A6"/>
    <a:srgbClr val="386090"/>
    <a:srgbClr val="DAD0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3256" autoAdjust="0"/>
  </p:normalViewPr>
  <p:slideViewPr>
    <p:cSldViewPr>
      <p:cViewPr varScale="1">
        <p:scale>
          <a:sx n="64" d="100"/>
          <a:sy n="64" d="100"/>
        </p:scale>
        <p:origin x="1340" y="44"/>
      </p:cViewPr>
      <p:guideLst>
        <p:guide orient="horz" pos="4065"/>
        <p:guide orient="horz" pos="1071"/>
        <p:guide orient="horz" pos="1230"/>
        <p:guide orient="horz" pos="300"/>
        <p:guide orient="horz" pos="4270"/>
        <p:guide orient="horz" pos="4160"/>
        <p:guide orient="horz" pos="1710"/>
        <p:guide orient="horz" pos="500"/>
        <p:guide pos="450"/>
        <p:guide pos="5313"/>
        <p:guide pos="4560"/>
      </p:guideLst>
    </p:cSldViewPr>
  </p:slideViewPr>
  <p:outlineViewPr>
    <p:cViewPr>
      <p:scale>
        <a:sx n="40" d="100"/>
        <a:sy n="4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211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C098A15C-2141-47D7-AEE1-CB68370CB805}" type="datetime1">
              <a:rPr lang="de-DE" altLang="de-DE"/>
              <a:pPr>
                <a:defRPr/>
              </a:pPr>
              <a:t>04.10.2024</a:t>
            </a:fld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E8AC8C0-E0EA-4CC8-9F8C-5CDE922E133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347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916" y="0"/>
            <a:ext cx="2946347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569" y="4716661"/>
            <a:ext cx="4986126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Mastertextformat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322"/>
            <a:ext cx="2946347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916" y="9433322"/>
            <a:ext cx="2946347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7A96B7E-FE5F-4DE8-B73B-603486DB6EA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 userDrawn="1"/>
        </p:nvSpPr>
        <p:spPr>
          <a:xfrm>
            <a:off x="7264400" y="6604000"/>
            <a:ext cx="1160463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de-DE" altLang="de-DE" sz="900">
                <a:solidFill>
                  <a:srgbClr val="606060"/>
                </a:solidFill>
                <a:latin typeface="Bliss Light" charset="0"/>
              </a:rPr>
              <a:t>Folie </a:t>
            </a:r>
            <a:fld id="{C42C927F-A0E8-4098-91E8-E0E099F51EB4}" type="slidenum">
              <a:rPr lang="de-DE" altLang="de-DE" sz="900" smtClean="0">
                <a:solidFill>
                  <a:srgbClr val="606060"/>
                </a:solidFill>
                <a:latin typeface="Bliss Light" charset="0"/>
              </a:rPr>
              <a:pPr algn="r">
                <a:defRPr/>
              </a:pPr>
              <a:t>‹Nr.›</a:t>
            </a:fld>
            <a:r>
              <a:rPr lang="de-DE" altLang="de-DE" sz="900">
                <a:solidFill>
                  <a:srgbClr val="606060"/>
                </a:solidFill>
                <a:latin typeface="Bliss Light" charset="0"/>
              </a:rPr>
              <a:t>  </a:t>
            </a: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0" y="1673225"/>
            <a:ext cx="9144000" cy="4937125"/>
          </a:xfrm>
          <a:prstGeom prst="rect">
            <a:avLst/>
          </a:prstGeom>
          <a:solidFill>
            <a:srgbClr val="31705F">
              <a:alpha val="9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de-DE" altLang="de-DE"/>
          </a:p>
        </p:txBody>
      </p:sp>
      <p:pic>
        <p:nvPicPr>
          <p:cNvPr id="6" name="Grafik 12" descr="X:\Abteilung 4\Referat 46\Pflegestützpunkte\Speder\04 Steuerung und Koordination\04 05 PG Öffentlichkeitsarbeit\_Flyer\Entwürfe\PSP-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4163" y="179388"/>
            <a:ext cx="2268537" cy="108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3099" y="2525621"/>
            <a:ext cx="7751764" cy="2185214"/>
          </a:xfrm>
        </p:spPr>
        <p:txBody>
          <a:bodyPr anchor="t"/>
          <a:lstStyle>
            <a:lvl1pPr>
              <a:defRPr sz="4800" cap="all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5800" y="4800600"/>
            <a:ext cx="7739063" cy="923330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kumimoji="0" lang="de-DE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lvl="0"/>
            <a:r>
              <a:rPr lang="de-DE" dirty="0"/>
              <a:t>Master-Untertitelformat bearbeiten</a:t>
            </a:r>
          </a:p>
        </p:txBody>
      </p:sp>
      <p:grpSp>
        <p:nvGrpSpPr>
          <p:cNvPr id="19" name="Group 36"/>
          <p:cNvGrpSpPr>
            <a:grpSpLocks/>
          </p:cNvGrpSpPr>
          <p:nvPr userDrawn="1"/>
        </p:nvGrpSpPr>
        <p:grpSpPr bwMode="auto">
          <a:xfrm>
            <a:off x="0" y="1484784"/>
            <a:ext cx="7236296" cy="144016"/>
            <a:chOff x="0" y="671"/>
            <a:chExt cx="4576" cy="57"/>
          </a:xfrm>
          <a:gradFill flip="none" rotWithShape="1">
            <a:gsLst>
              <a:gs pos="0">
                <a:srgbClr val="31705F"/>
              </a:gs>
              <a:gs pos="64000">
                <a:schemeClr val="bg1">
                  <a:lumMod val="75000"/>
                </a:schemeClr>
              </a:gs>
              <a:gs pos="72000">
                <a:schemeClr val="bg1">
                  <a:lumMod val="85000"/>
                </a:schemeClr>
              </a:gs>
              <a:gs pos="9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</p:grpSpPr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450" y="671"/>
              <a:ext cx="4126" cy="57"/>
            </a:xfrm>
            <a:prstGeom prst="rect">
              <a:avLst/>
            </a:prstGeom>
            <a:grpFill/>
            <a:ln w="9525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/>
              <a:tailEnd/>
            </a:ln>
          </p:spPr>
          <p:txBody>
            <a:bodyPr wrap="none" l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de-DE" altLang="de-DE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0" y="671"/>
              <a:ext cx="453" cy="57"/>
            </a:xfrm>
            <a:prstGeom prst="rect">
              <a:avLst/>
            </a:prstGeom>
            <a:grpFill/>
            <a:ln w="9525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/>
              <a:tailEnd/>
            </a:ln>
          </p:spPr>
          <p:txBody>
            <a:bodyPr wrap="none" l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de-DE" altLang="de-DE"/>
            </a:p>
          </p:txBody>
        </p:sp>
      </p:grpSp>
    </p:spTree>
    <p:extLst>
      <p:ext uri="{BB962C8B-B14F-4D97-AF65-F5344CB8AC3E}">
        <p14:creationId xmlns:p14="http://schemas.microsoft.com/office/powerpoint/2010/main" val="17513206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879600"/>
            <a:ext cx="7739063" cy="4573588"/>
          </a:xfrm>
        </p:spPr>
        <p:txBody>
          <a:bodyPr/>
          <a:lstStyle>
            <a:lvl5pPr marL="360363" indent="4763"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8536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54095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26773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133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xt und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38150"/>
            <a:ext cx="5838825" cy="923925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879600"/>
            <a:ext cx="3792538" cy="4573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Onlinebild-Platzhalter 3"/>
          <p:cNvSpPr>
            <a:spLocks noGrp="1"/>
          </p:cNvSpPr>
          <p:nvPr>
            <p:ph type="clipArt" sz="half" idx="2"/>
          </p:nvPr>
        </p:nvSpPr>
        <p:spPr>
          <a:xfrm>
            <a:off x="4630738" y="1879600"/>
            <a:ext cx="3794125" cy="4573588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94614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38150"/>
            <a:ext cx="5838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de-DE" altLang="de-DE" dirty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79600"/>
            <a:ext cx="7739063" cy="457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Mastertextformat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grpSp>
        <p:nvGrpSpPr>
          <p:cNvPr id="1028" name="Group 36"/>
          <p:cNvGrpSpPr>
            <a:grpSpLocks/>
          </p:cNvGrpSpPr>
          <p:nvPr userDrawn="1"/>
        </p:nvGrpSpPr>
        <p:grpSpPr bwMode="auto">
          <a:xfrm>
            <a:off x="0" y="1484784"/>
            <a:ext cx="7236296" cy="144016"/>
            <a:chOff x="0" y="671"/>
            <a:chExt cx="4576" cy="57"/>
          </a:xfrm>
          <a:gradFill flip="none" rotWithShape="1">
            <a:gsLst>
              <a:gs pos="0">
                <a:srgbClr val="31705F"/>
              </a:gs>
              <a:gs pos="64000">
                <a:schemeClr val="bg1">
                  <a:lumMod val="75000"/>
                </a:schemeClr>
              </a:gs>
              <a:gs pos="72000">
                <a:schemeClr val="bg1">
                  <a:lumMod val="85000"/>
                </a:schemeClr>
              </a:gs>
              <a:gs pos="9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</p:grpSpPr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450" y="671"/>
              <a:ext cx="4126" cy="57"/>
            </a:xfrm>
            <a:prstGeom prst="rect">
              <a:avLst/>
            </a:prstGeom>
            <a:grpFill/>
            <a:ln w="9525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/>
              <a:tailEnd/>
            </a:ln>
          </p:spPr>
          <p:txBody>
            <a:bodyPr wrap="none" l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de-DE" altLang="de-DE"/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0" y="671"/>
              <a:ext cx="453" cy="57"/>
            </a:xfrm>
            <a:prstGeom prst="rect">
              <a:avLst/>
            </a:prstGeom>
            <a:grpFill/>
            <a:ln w="9525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/>
              <a:tailEnd/>
            </a:ln>
          </p:spPr>
          <p:txBody>
            <a:bodyPr wrap="none" l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de-DE" altLang="de-DE"/>
            </a:p>
          </p:txBody>
        </p:sp>
      </p:grpSp>
      <p:sp>
        <p:nvSpPr>
          <p:cNvPr id="1029" name="Line 32"/>
          <p:cNvSpPr>
            <a:spLocks noChangeShapeType="1"/>
          </p:cNvSpPr>
          <p:nvPr userDrawn="1"/>
        </p:nvSpPr>
        <p:spPr bwMode="auto">
          <a:xfrm>
            <a:off x="0" y="6600825"/>
            <a:ext cx="9144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7264400" y="6604000"/>
            <a:ext cx="1160463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de-DE" altLang="de-DE" sz="900">
                <a:solidFill>
                  <a:srgbClr val="606060"/>
                </a:solidFill>
                <a:cs typeface="Arial" panose="020B0604020202020204" pitchFamily="34" charset="0"/>
              </a:rPr>
              <a:t>Folie </a:t>
            </a:r>
            <a:fld id="{24D2FF0B-9DFB-4CF7-BE42-12F89D5A4152}" type="slidenum">
              <a:rPr lang="de-DE" altLang="de-DE" sz="900" smtClean="0">
                <a:solidFill>
                  <a:srgbClr val="606060"/>
                </a:solidFill>
                <a:cs typeface="Arial" panose="020B0604020202020204" pitchFamily="34" charset="0"/>
              </a:rPr>
              <a:pPr algn="r">
                <a:defRPr/>
              </a:pPr>
              <a:t>‹Nr.›</a:t>
            </a:fld>
            <a:r>
              <a:rPr lang="de-DE" altLang="de-DE" sz="900">
                <a:solidFill>
                  <a:srgbClr val="606060"/>
                </a:solidFill>
                <a:cs typeface="Arial" panose="020B0604020202020204" pitchFamily="34" charset="0"/>
              </a:rPr>
              <a:t>  </a:t>
            </a:r>
          </a:p>
        </p:txBody>
      </p:sp>
      <p:pic>
        <p:nvPicPr>
          <p:cNvPr id="1031" name="Grafik 10" descr="X:\Abteilung 4\Referat 46\Pflegestützpunkte\Speder\04 Steuerung und Koordination\04 05 PG Öffentlichkeitsarbeit\_Flyer\Entwürfe\PSP-Logo.jpg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4163" y="179388"/>
            <a:ext cx="2268537" cy="108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55" r:id="rId2"/>
    <p:sldLayoutId id="2147483956" r:id="rId3"/>
    <p:sldLayoutId id="2147483957" r:id="rId4"/>
    <p:sldLayoutId id="2147483958" r:id="rId5"/>
    <p:sldLayoutId id="2147483959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cap="all">
          <a:solidFill>
            <a:srgbClr val="31705F"/>
          </a:solidFill>
          <a:latin typeface="Arial"/>
          <a:ea typeface="ＭＳ Ｐゴシック" pitchFamily="-107" charset="-128"/>
          <a:cs typeface="ＭＳ Ｐゴシック" pitchFamily="-107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F1936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F1936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F1936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F1936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8F1936"/>
          </a:solidFill>
          <a:latin typeface="Bliss Regular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8F1936"/>
          </a:solidFill>
          <a:latin typeface="Bliss Regular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8F1936"/>
          </a:solidFill>
          <a:latin typeface="Bliss Regular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8F1936"/>
          </a:solidFill>
          <a:latin typeface="Bliss Regular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400"/>
        </a:spcBef>
        <a:spcAft>
          <a:spcPct val="0"/>
        </a:spcAft>
        <a:defRPr sz="3200">
          <a:solidFill>
            <a:schemeClr val="tx1"/>
          </a:solidFill>
          <a:latin typeface="Arial"/>
          <a:ea typeface="ＭＳ Ｐゴシック" pitchFamily="-107" charset="-128"/>
          <a:cs typeface="ＭＳ Ｐゴシック" pitchFamily="-107" charset="-128"/>
        </a:defRPr>
      </a:lvl1pPr>
      <a:lvl2pPr marL="1588" indent="-1588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defRPr sz="2800">
          <a:solidFill>
            <a:schemeClr val="tx1"/>
          </a:solidFill>
          <a:latin typeface="Arial"/>
          <a:ea typeface="ＭＳ Ｐゴシック" panose="020B0600070205080204" pitchFamily="34" charset="-128"/>
          <a:cs typeface="Arial"/>
        </a:defRPr>
      </a:lvl2pPr>
      <a:lvl3pPr marL="363538" indent="-363538" algn="l" rtl="0" eaLnBrk="0" fontAlgn="base" hangingPunct="0">
        <a:lnSpc>
          <a:spcPct val="90000"/>
        </a:lnSpc>
        <a:spcBef>
          <a:spcPts val="1400"/>
        </a:spcBef>
        <a:spcAft>
          <a:spcPct val="0"/>
        </a:spcAft>
        <a:buClrTx/>
        <a:buFont typeface="Bliss Regular" charset="0"/>
        <a:buAutoNum type="arabicPeriod"/>
        <a:tabLst>
          <a:tab pos="357188" algn="l"/>
        </a:tabLst>
        <a:defRPr sz="2800">
          <a:solidFill>
            <a:schemeClr val="tx1"/>
          </a:solidFill>
          <a:latin typeface="Arial"/>
          <a:ea typeface="ＭＳ Ｐゴシック" panose="020B0600070205080204" pitchFamily="34" charset="-128"/>
          <a:cs typeface="Arial"/>
        </a:defRPr>
      </a:lvl3pPr>
      <a:lvl4pPr marL="358775" indent="-358775" algn="l" rtl="0" eaLnBrk="0" fontAlgn="base" hangingPunct="0">
        <a:lnSpc>
          <a:spcPct val="90000"/>
        </a:lnSpc>
        <a:spcBef>
          <a:spcPts val="1400"/>
        </a:spcBef>
        <a:spcAft>
          <a:spcPct val="0"/>
        </a:spcAft>
        <a:buClrTx/>
        <a:buFont typeface="Wingdings" panose="05000000000000000000" pitchFamily="2" charset="2"/>
        <a:buChar char="§"/>
        <a:tabLst>
          <a:tab pos="363538" algn="l"/>
        </a:tabLst>
        <a:defRPr sz="2800">
          <a:solidFill>
            <a:schemeClr val="tx1"/>
          </a:solidFill>
          <a:latin typeface="Arial"/>
          <a:ea typeface="ＭＳ Ｐゴシック" panose="020B0600070205080204" pitchFamily="34" charset="-128"/>
          <a:cs typeface="Arial"/>
        </a:defRPr>
      </a:lvl4pPr>
      <a:lvl5pPr marL="360363" indent="4763" algn="l" rtl="0" eaLnBrk="0" fontAlgn="base" hangingPunct="0">
        <a:lnSpc>
          <a:spcPct val="90000"/>
        </a:lnSpc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Arial"/>
          <a:ea typeface="ＭＳ Ｐゴシック" panose="020B0600070205080204" pitchFamily="34" charset="-128"/>
          <a:cs typeface="Arial"/>
        </a:defRPr>
      </a:lvl5pPr>
      <a:lvl6pPr marL="846138" algn="l" rtl="0" fontAlgn="base">
        <a:lnSpc>
          <a:spcPct val="80000"/>
        </a:lnSpc>
        <a:spcBef>
          <a:spcPct val="0"/>
        </a:spcBef>
        <a:spcAft>
          <a:spcPct val="20000"/>
        </a:spcAft>
        <a:defRPr sz="2600">
          <a:solidFill>
            <a:schemeClr val="bg2"/>
          </a:solidFill>
          <a:latin typeface="+mn-lt"/>
          <a:ea typeface="+mn-ea"/>
        </a:defRPr>
      </a:lvl6pPr>
      <a:lvl7pPr marL="1303338" algn="l" rtl="0" fontAlgn="base">
        <a:lnSpc>
          <a:spcPct val="80000"/>
        </a:lnSpc>
        <a:spcBef>
          <a:spcPct val="0"/>
        </a:spcBef>
        <a:spcAft>
          <a:spcPct val="20000"/>
        </a:spcAft>
        <a:defRPr sz="2600">
          <a:solidFill>
            <a:schemeClr val="bg2"/>
          </a:solidFill>
          <a:latin typeface="+mn-lt"/>
          <a:ea typeface="+mn-ea"/>
        </a:defRPr>
      </a:lvl7pPr>
      <a:lvl8pPr marL="1760538" algn="l" rtl="0" fontAlgn="base">
        <a:lnSpc>
          <a:spcPct val="80000"/>
        </a:lnSpc>
        <a:spcBef>
          <a:spcPct val="0"/>
        </a:spcBef>
        <a:spcAft>
          <a:spcPct val="20000"/>
        </a:spcAft>
        <a:defRPr sz="2600">
          <a:solidFill>
            <a:schemeClr val="bg2"/>
          </a:solidFill>
          <a:latin typeface="+mn-lt"/>
          <a:ea typeface="+mn-ea"/>
        </a:defRPr>
      </a:lvl8pPr>
      <a:lvl9pPr marL="2217738" algn="l" rtl="0" fontAlgn="base">
        <a:lnSpc>
          <a:spcPct val="80000"/>
        </a:lnSpc>
        <a:spcBef>
          <a:spcPct val="0"/>
        </a:spcBef>
        <a:spcAft>
          <a:spcPct val="20000"/>
        </a:spcAft>
        <a:defRPr sz="26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laudia.hermes@pflegestuetzpunkte-rlp.de" TargetMode="External"/><Relationship Id="rId2" Type="http://schemas.openxmlformats.org/officeDocument/2006/relationships/hyperlink" Target="mailto:fabian.weber@pflegestuetzpunkte-rlp.de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%20myriam.funk@pflegestuetzpunkte-rlp.de" TargetMode="External"/><Relationship Id="rId2" Type="http://schemas.openxmlformats.org/officeDocument/2006/relationships/hyperlink" Target="mailto:christina.schmidt@pflegestuetzpunkte-rlp.de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ozialportal.rlp.de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%20jutta.brettschneider@pflegestuetzpunkte-rlp.de" TargetMode="External"/><Relationship Id="rId2" Type="http://schemas.openxmlformats.org/officeDocument/2006/relationships/hyperlink" Target="mailto:gabi.schneider@pflegestuetzpunkte-rlp.d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/>
            </a:r>
            <a:br>
              <a:rPr lang="de-DE" sz="2800" b="1" dirty="0">
                <a:solidFill>
                  <a:schemeClr val="tx1"/>
                </a:solidFill>
              </a:rPr>
            </a:br>
            <a:r>
              <a:rPr lang="de-DE" sz="2800" b="1" dirty="0">
                <a:solidFill>
                  <a:schemeClr val="tx1"/>
                </a:solidFill>
              </a:rPr>
              <a:t/>
            </a:r>
            <a:br>
              <a:rPr lang="de-DE" sz="2800" b="1" dirty="0">
                <a:solidFill>
                  <a:schemeClr val="tx1"/>
                </a:solidFill>
              </a:rPr>
            </a:br>
            <a:r>
              <a:rPr lang="de-DE" sz="2800" dirty="0">
                <a:solidFill>
                  <a:schemeClr val="tx1"/>
                </a:solidFill>
              </a:rPr>
              <a:t/>
            </a:r>
            <a:br>
              <a:rPr lang="de-DE" sz="2800" dirty="0">
                <a:solidFill>
                  <a:schemeClr val="tx1"/>
                </a:solidFill>
              </a:rPr>
            </a:b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73099" y="3356992"/>
            <a:ext cx="7739063" cy="923330"/>
          </a:xfrm>
        </p:spPr>
        <p:txBody>
          <a:bodyPr/>
          <a:lstStyle/>
          <a:p>
            <a:pPr algn="ctr"/>
            <a:r>
              <a:rPr lang="de-DE" sz="3600" b="1" dirty="0" smtClean="0">
                <a:solidFill>
                  <a:schemeClr val="tx1"/>
                </a:solidFill>
              </a:rPr>
              <a:t>Aufgaben der Pflegestützpunkte </a:t>
            </a:r>
            <a:endParaRPr lang="de-DE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64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Nachbar -Stützpunkte 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1043608" y="2204864"/>
            <a:ext cx="65527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Pflegestützpunkt Andernach </a:t>
            </a:r>
          </a:p>
          <a:p>
            <a:r>
              <a:rPr lang="de-DE" dirty="0"/>
              <a:t>Hochstraße 37</a:t>
            </a:r>
          </a:p>
          <a:p>
            <a:r>
              <a:rPr lang="de-DE" dirty="0"/>
              <a:t>56626 Andernach</a:t>
            </a:r>
          </a:p>
          <a:p>
            <a:r>
              <a:rPr lang="de-DE" dirty="0"/>
              <a:t>Tel.: (02632) 29395-35 und -36</a:t>
            </a:r>
          </a:p>
          <a:p>
            <a:r>
              <a:rPr lang="de-DE" dirty="0"/>
              <a:t>Fax.: (02632) 2939537</a:t>
            </a:r>
          </a:p>
          <a:p>
            <a:r>
              <a:rPr lang="de-DE" dirty="0" smtClean="0"/>
              <a:t>E-Mail</a:t>
            </a:r>
            <a:r>
              <a:rPr lang="de-DE" dirty="0" smtClean="0"/>
              <a:t>:</a:t>
            </a:r>
            <a:r>
              <a:rPr lang="de-DE" dirty="0"/>
              <a:t> </a:t>
            </a:r>
            <a:r>
              <a:rPr lang="de-DE" u="sng" dirty="0">
                <a:hlinkClick r:id="rId2"/>
              </a:rPr>
              <a:t>fabian.weber@pflegestuetzpunkte-rlp.de</a:t>
            </a:r>
            <a:r>
              <a:rPr lang="de-DE" dirty="0"/>
              <a:t/>
            </a:r>
            <a:br>
              <a:rPr lang="de-DE" dirty="0"/>
            </a:br>
            <a:r>
              <a:rPr lang="de-DE" dirty="0">
                <a:hlinkClick r:id="rId3"/>
              </a:rPr>
              <a:t>claudia.hermes@pflegestuetzpunkte-rlp.de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6310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Nachbar -Stützpunkte </a:t>
            </a:r>
          </a:p>
        </p:txBody>
      </p:sp>
      <p:sp>
        <p:nvSpPr>
          <p:cNvPr id="3" name="Rechteck 2"/>
          <p:cNvSpPr/>
          <p:nvPr/>
        </p:nvSpPr>
        <p:spPr>
          <a:xfrm>
            <a:off x="971600" y="2060848"/>
            <a:ext cx="74888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Pflegestützpunkt Bendorf/Vallendar </a:t>
            </a:r>
          </a:p>
          <a:p>
            <a:r>
              <a:rPr lang="de-DE" dirty="0"/>
              <a:t>Entengasse 11</a:t>
            </a:r>
          </a:p>
          <a:p>
            <a:r>
              <a:rPr lang="de-DE" dirty="0"/>
              <a:t>56170 Bendorf</a:t>
            </a:r>
          </a:p>
          <a:p>
            <a:r>
              <a:rPr lang="de-DE" dirty="0"/>
              <a:t>Tel.: (02622) 88470-47 und -48</a:t>
            </a:r>
          </a:p>
          <a:p>
            <a:r>
              <a:rPr lang="de-DE" dirty="0"/>
              <a:t>Fax.: (02622) 88470-49</a:t>
            </a:r>
          </a:p>
          <a:p>
            <a:r>
              <a:rPr lang="de-DE" dirty="0" smtClean="0"/>
              <a:t>E-Mail</a:t>
            </a:r>
            <a:r>
              <a:rPr lang="de-DE" dirty="0"/>
              <a:t>: </a:t>
            </a:r>
            <a:r>
              <a:rPr lang="de-DE" dirty="0">
                <a:hlinkClick r:id="rId2"/>
              </a:rPr>
              <a:t>christina.schmidt@pflegestuetzpunkte-rlp.de</a:t>
            </a:r>
            <a:r>
              <a:rPr lang="de-DE" dirty="0"/>
              <a:t/>
            </a:r>
            <a:br>
              <a:rPr lang="de-DE" dirty="0"/>
            </a:br>
            <a:r>
              <a:rPr lang="de-DE" dirty="0">
                <a:hlinkClick r:id="rId3"/>
              </a:rPr>
              <a:t>myriam.funk@pflegestuetzpunkte-rlp.de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4489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Pflegestützpunkte in Rheinland-Pfalz</a:t>
            </a:r>
            <a:endParaRPr lang="de-DE" dirty="0"/>
          </a:p>
        </p:txBody>
      </p:sp>
      <p:pic>
        <p:nvPicPr>
          <p:cNvPr id="3" name="Bild 1" descr="https://mastd.rlp.de/fileadmin/_processed_/d/b/csm_Logo_Pflegestuetzpunkt_4facdf2c0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157192"/>
            <a:ext cx="3426460" cy="13652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hteck 3"/>
          <p:cNvSpPr/>
          <p:nvPr/>
        </p:nvSpPr>
        <p:spPr>
          <a:xfrm>
            <a:off x="1115616" y="1988840"/>
            <a:ext cx="5742384" cy="2668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Wir bitten Sie mit uns einen Termin zu vereinbaren, damit wir allen Klienten gerecht werden </a:t>
            </a:r>
            <a:r>
              <a:rPr lang="de-DE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können </a:t>
            </a:r>
            <a:r>
              <a:rPr lang="de-DE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und die Privatsphäre gewährleistet </a:t>
            </a:r>
            <a:r>
              <a:rPr lang="de-DE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ist.  </a:t>
            </a:r>
            <a:endParaRPr lang="de-DE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Wie freuen uns auf Ihren Besuch </a:t>
            </a:r>
            <a:endParaRPr lang="de-DE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Gabi Schneider und Jutta Brettschneider </a:t>
            </a:r>
            <a:endParaRPr lang="de-DE" i="1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460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/>
            </a:r>
            <a:br>
              <a:rPr lang="de-DE" dirty="0"/>
            </a:br>
            <a:r>
              <a:rPr lang="de-DE" b="1" dirty="0"/>
              <a:t>Pflegestützpunkte in Rheinland-Pfalz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2286000" y="1905506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>
                <a:latin typeface="+mn-lt"/>
                <a:ea typeface="Times New Roman" panose="02020603050405020304" pitchFamily="18" charset="0"/>
              </a:rPr>
              <a:t>In Rheinland-Pfalz gibt es flächendeckend und wohnortnah 135 Pflegestützpunkte. Sie sind zentrale Anlaufstellen rund um die Pflege und bieten eine gemeinsame, unabhängige und trägerübergreifende individuelle Pflegeberatung an. </a:t>
            </a:r>
            <a:endParaRPr lang="de-D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0741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Pflegestützpunkte in Rheinland-Pfalz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1187624" y="2564904"/>
            <a:ext cx="62646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+mn-lt"/>
                <a:ea typeface="Times New Roman" panose="02020603050405020304" pitchFamily="18" charset="0"/>
              </a:rPr>
              <a:t>Eine wesentliche Aufgabe der Pflegestützpunkte ist, gemeinsam mit dem hilfebedürftigen Menschen und dessen Angehörigen einen individuellen Versorgungsplan zu erarbeiten.</a:t>
            </a:r>
            <a:br>
              <a:rPr lang="de-DE" dirty="0">
                <a:latin typeface="+mn-lt"/>
                <a:ea typeface="Times New Roman" panose="02020603050405020304" pitchFamily="18" charset="0"/>
              </a:rPr>
            </a:br>
            <a:r>
              <a:rPr lang="de-DE" dirty="0">
                <a:latin typeface="+mn-lt"/>
                <a:ea typeface="Times New Roman" panose="02020603050405020304" pitchFamily="18" charset="0"/>
              </a:rPr>
              <a:t>Die Fachkräfte der Pflegestützpunkte machen sich ein Bild über den Hilfe- und Unterstützungsbedarf sowie über die Wohnsituation der betroffenen Person. </a:t>
            </a:r>
            <a:endParaRPr lang="de-D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37607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Pflegestützpunkte in Rheinland-Pfalz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1259632" y="2276872"/>
            <a:ext cx="5598368" cy="4015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Sie können gezielt über das notwendige und regional vorhandene Leistungsspektrum </a:t>
            </a:r>
            <a:r>
              <a:rPr lang="de-DE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informieren. Die </a:t>
            </a:r>
            <a:r>
              <a:rPr lang="de-DE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Pflegeberatung wird auch im Rahmen einer aufsuchenden Beratung und somit in der eigenen Häuslichkeit der betroffenen Personen durchgeführt. Diese entscheiden selbst, welches der verfügbaren Angebote sie in Anspruch nehmen möchten.</a:t>
            </a:r>
            <a:endParaRPr lang="de-DE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39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Pflegestützpunkte in Rheinland-Pfalz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2286000" y="245950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/>
              <a:t>Auch bei Schwierigkeiten mit Anbietern von Pflegeleistungen oder mit Pflegeeinrichtungen stehen Pflegestützpunkte unterstützend zur Seite.</a:t>
            </a:r>
          </a:p>
        </p:txBody>
      </p:sp>
    </p:spTree>
    <p:extLst>
      <p:ext uri="{BB962C8B-B14F-4D97-AF65-F5344CB8AC3E}">
        <p14:creationId xmlns:p14="http://schemas.microsoft.com/office/powerpoint/2010/main" val="2936788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Pflegestützpunkte in Rheinland-Pfalz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1763688" y="2060848"/>
            <a:ext cx="50943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Bei der Beratung von ausländischen Familien sowie Spätaussiedlerfamilien arbeiten die Pflegestützpunkte eng mit den Fachdiensten der Migrationsberatung zusammen, um Sprachbarrieren zu überwinden und kulturelle Besonderheiten zu berücksichtigen.</a:t>
            </a:r>
          </a:p>
        </p:txBody>
      </p:sp>
    </p:spTree>
    <p:extLst>
      <p:ext uri="{BB962C8B-B14F-4D97-AF65-F5344CB8AC3E}">
        <p14:creationId xmlns:p14="http://schemas.microsoft.com/office/powerpoint/2010/main" val="2532876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Pflegestützpunkte in Rheinland-Pfalz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1763688" y="1916832"/>
            <a:ext cx="50943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Daneben werden vorhandene Strukturen rund um das Thema Pflege und der Aus- und Aufbau von Netzwerken, besonders im Bereich des ehrenamtlichen und bürgerschaftlichen Engagements, gefördert und in die Arbeit des Pflegestützpunktes eingebunden. </a:t>
            </a:r>
            <a:endParaRPr lang="de-DE" dirty="0" smtClean="0"/>
          </a:p>
          <a:p>
            <a:r>
              <a:rPr lang="de-DE" i="1" dirty="0" err="1"/>
              <a:t>z</a:t>
            </a:r>
            <a:r>
              <a:rPr lang="de-DE" i="1" dirty="0" err="1" smtClean="0"/>
              <a:t>.B</a:t>
            </a:r>
            <a:r>
              <a:rPr lang="de-DE" i="1" dirty="0" smtClean="0"/>
              <a:t> die Zusammenarbeit mit dem Bürgerstützpunkt Weißenthurm</a:t>
            </a:r>
          </a:p>
        </p:txBody>
      </p:sp>
    </p:spTree>
    <p:extLst>
      <p:ext uri="{BB962C8B-B14F-4D97-AF65-F5344CB8AC3E}">
        <p14:creationId xmlns:p14="http://schemas.microsoft.com/office/powerpoint/2010/main" val="1066726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Pflegestützpunkte in Rheinland-Pfalz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1187624" y="2276873"/>
            <a:ext cx="5670376" cy="2873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Informationen zu den einzelnen Pflege Stützpunkten finden sie im</a:t>
            </a:r>
            <a:r>
              <a:rPr lang="de-DE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u="sng" dirty="0">
                <a:solidFill>
                  <a:srgbClr val="0000FF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2" tooltip="zur Startseite"/>
              </a:rPr>
              <a:t>Sozialportal </a:t>
            </a:r>
            <a:r>
              <a:rPr lang="de-DE" u="sng" dirty="0" smtClean="0">
                <a:solidFill>
                  <a:srgbClr val="0000FF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2" tooltip="zur Startseite"/>
              </a:rPr>
              <a:t>Rheinland-Pfalz</a:t>
            </a:r>
            <a:endParaRPr lang="de-DE" u="sng" dirty="0" smtClean="0">
              <a:solidFill>
                <a:srgbClr val="0000FF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und</a:t>
            </a:r>
            <a:endParaRPr lang="de-DE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u="sng" dirty="0" smtClean="0">
                <a:solidFill>
                  <a:srgbClr val="0000FF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 unserem Info-Stand </a:t>
            </a:r>
            <a:endParaRPr lang="de-DE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966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Pflegestützpunkte in Rheinland-Pfalz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971600" y="1916832"/>
            <a:ext cx="70567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Pflegestützpunkt VG Weißenthurm </a:t>
            </a:r>
          </a:p>
          <a:p>
            <a:r>
              <a:rPr lang="de-DE" dirty="0" err="1"/>
              <a:t>Weißenthurmer</a:t>
            </a:r>
            <a:r>
              <a:rPr lang="de-DE" dirty="0"/>
              <a:t> Str. 51</a:t>
            </a:r>
          </a:p>
          <a:p>
            <a:r>
              <a:rPr lang="de-DE" dirty="0"/>
              <a:t>56220 </a:t>
            </a:r>
            <a:r>
              <a:rPr lang="de-DE" dirty="0" err="1"/>
              <a:t>Kettig</a:t>
            </a:r>
            <a:endParaRPr lang="de-DE" dirty="0"/>
          </a:p>
          <a:p>
            <a:r>
              <a:rPr lang="de-DE" dirty="0"/>
              <a:t>Tel.: (02637) 9419832 und (02637) 9380962</a:t>
            </a:r>
          </a:p>
          <a:p>
            <a:r>
              <a:rPr lang="de-DE" dirty="0"/>
              <a:t>Fax.: (02637) 9419833</a:t>
            </a:r>
          </a:p>
          <a:p>
            <a:r>
              <a:rPr lang="de-DE" dirty="0" smtClean="0"/>
              <a:t>E-Mail</a:t>
            </a:r>
            <a:r>
              <a:rPr lang="de-DE" dirty="0"/>
              <a:t>: </a:t>
            </a:r>
            <a:r>
              <a:rPr lang="de-DE" dirty="0">
                <a:hlinkClick r:id="rId2"/>
              </a:rPr>
              <a:t>gabi.schneider@pflegestuetzpunkte-rlp.de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>
                <a:hlinkClick r:id="rId3"/>
              </a:rPr>
              <a:t>jutta.brettschneider@pflegestuetzpunkte-rlp.de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826932"/>
      </p:ext>
    </p:extLst>
  </p:cSld>
  <p:clrMapOvr>
    <a:masterClrMapping/>
  </p:clrMapOvr>
</p:sld>
</file>

<file path=ppt/theme/theme1.xml><?xml version="1.0" encoding="utf-8"?>
<a:theme xmlns:a="http://schemas.openxmlformats.org/drawingml/2006/main" name="Aufzählung Standart">
  <a:themeElements>
    <a:clrScheme name="Landes-Rot">
      <a:dk1>
        <a:srgbClr val="000000"/>
      </a:dk1>
      <a:lt1>
        <a:srgbClr val="FFFFFF"/>
      </a:lt1>
      <a:dk2>
        <a:srgbClr val="871D33"/>
      </a:dk2>
      <a:lt2>
        <a:srgbClr val="2D2015"/>
      </a:lt2>
      <a:accent1>
        <a:srgbClr val="E7D2D6"/>
      </a:accent1>
      <a:accent2>
        <a:srgbClr val="CFA5AD"/>
      </a:accent2>
      <a:accent3>
        <a:srgbClr val="B77785"/>
      </a:accent3>
      <a:accent4>
        <a:srgbClr val="9F4A5C"/>
      </a:accent4>
      <a:accent5>
        <a:srgbClr val="871D33"/>
      </a:accent5>
      <a:accent6>
        <a:srgbClr val="C0C0C0"/>
      </a:accent6>
      <a:hlink>
        <a:srgbClr val="CCB400"/>
      </a:hlink>
      <a:folHlink>
        <a:srgbClr val="8C9EA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fzählung Standart 1">
        <a:dk1>
          <a:srgbClr val="000000"/>
        </a:dk1>
        <a:lt1>
          <a:srgbClr val="FFFFFF"/>
        </a:lt1>
        <a:dk2>
          <a:srgbClr val="871D33"/>
        </a:dk2>
        <a:lt2>
          <a:srgbClr val="2D2015"/>
        </a:lt2>
        <a:accent1>
          <a:srgbClr val="F6D1C6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FAE5DF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</Words>
  <Application>Microsoft Office PowerPoint</Application>
  <PresentationFormat>Bildschirmpräsentation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20" baseType="lpstr">
      <vt:lpstr>ＭＳ Ｐゴシック</vt:lpstr>
      <vt:lpstr>Arial</vt:lpstr>
      <vt:lpstr>Bliss Light</vt:lpstr>
      <vt:lpstr>Bliss Regular</vt:lpstr>
      <vt:lpstr>Calibri</vt:lpstr>
      <vt:lpstr>Times New Roman</vt:lpstr>
      <vt:lpstr>Wingdings</vt:lpstr>
      <vt:lpstr>Aufzählung Standart</vt:lpstr>
      <vt:lpstr>   </vt:lpstr>
      <vt:lpstr> Pflegestützpunkte in Rheinland-Pfalz</vt:lpstr>
      <vt:lpstr>Pflegestützpunkte in Rheinland-Pfalz</vt:lpstr>
      <vt:lpstr>Pflegestützpunkte in Rheinland-Pfalz</vt:lpstr>
      <vt:lpstr>Pflegestützpunkte in Rheinland-Pfalz</vt:lpstr>
      <vt:lpstr>Pflegestützpunkte in Rheinland-Pfalz</vt:lpstr>
      <vt:lpstr>Pflegestützpunkte in Rheinland-Pfalz</vt:lpstr>
      <vt:lpstr>Pflegestützpunkte in Rheinland-Pfalz</vt:lpstr>
      <vt:lpstr>Pflegestützpunkte in Rheinland-Pfalz</vt:lpstr>
      <vt:lpstr>Die Nachbar -Stützpunkte </vt:lpstr>
      <vt:lpstr>Die Nachbar -Stützpunkte </vt:lpstr>
      <vt:lpstr>Pflegestützpunkte in Rheinland-Pfalz</vt:lpstr>
    </vt:vector>
  </TitlesOfParts>
  <Manager/>
  <Company>Zink &amp; Kraemer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Vorläufiger PowerPoint-Folienmaster für das neue Corporate Design der Landesregierung Rheinland-Pfalz</dc:title>
  <dc:subject/>
  <dc:creator>Detlev Stamm</dc:creator>
  <cp:keywords/>
  <dc:description/>
  <cp:lastModifiedBy>Windows-Benutzer</cp:lastModifiedBy>
  <cp:revision>202</cp:revision>
  <cp:lastPrinted>2022-02-07T10:04:09Z</cp:lastPrinted>
  <dcterms:created xsi:type="dcterms:W3CDTF">2009-02-09T14:56:39Z</dcterms:created>
  <dcterms:modified xsi:type="dcterms:W3CDTF">2024-10-04T09:08:52Z</dcterms:modified>
  <cp:category/>
</cp:coreProperties>
</file>